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8" r:id="rId2"/>
  </p:sldMasterIdLst>
  <p:notesMasterIdLst>
    <p:notesMasterId r:id="rId52"/>
  </p:notesMasterIdLst>
  <p:sldIdLst>
    <p:sldId id="266" r:id="rId3"/>
    <p:sldId id="308" r:id="rId4"/>
    <p:sldId id="439" r:id="rId5"/>
    <p:sldId id="327" r:id="rId6"/>
    <p:sldId id="334" r:id="rId7"/>
    <p:sldId id="413" r:id="rId8"/>
    <p:sldId id="331" r:id="rId9"/>
    <p:sldId id="332" r:id="rId10"/>
    <p:sldId id="344" r:id="rId11"/>
    <p:sldId id="412" r:id="rId12"/>
    <p:sldId id="518" r:id="rId13"/>
    <p:sldId id="440" r:id="rId14"/>
    <p:sldId id="384" r:id="rId15"/>
    <p:sldId id="475" r:id="rId16"/>
    <p:sldId id="483" r:id="rId17"/>
    <p:sldId id="484" r:id="rId18"/>
    <p:sldId id="494" r:id="rId19"/>
    <p:sldId id="485" r:id="rId20"/>
    <p:sldId id="491" r:id="rId21"/>
    <p:sldId id="492" r:id="rId22"/>
    <p:sldId id="493" r:id="rId23"/>
    <p:sldId id="486" r:id="rId24"/>
    <p:sldId id="487" r:id="rId25"/>
    <p:sldId id="495" r:id="rId26"/>
    <p:sldId id="496" r:id="rId27"/>
    <p:sldId id="500" r:id="rId28"/>
    <p:sldId id="499" r:id="rId29"/>
    <p:sldId id="504" r:id="rId30"/>
    <p:sldId id="503" r:id="rId31"/>
    <p:sldId id="501" r:id="rId32"/>
    <p:sldId id="502" r:id="rId33"/>
    <p:sldId id="488" r:id="rId34"/>
    <p:sldId id="505" r:id="rId35"/>
    <p:sldId id="489" r:id="rId36"/>
    <p:sldId id="511" r:id="rId37"/>
    <p:sldId id="506" r:id="rId38"/>
    <p:sldId id="507" r:id="rId39"/>
    <p:sldId id="512" r:id="rId40"/>
    <p:sldId id="513" r:id="rId41"/>
    <p:sldId id="509" r:id="rId42"/>
    <p:sldId id="510" r:id="rId43"/>
    <p:sldId id="508" r:id="rId44"/>
    <p:sldId id="490" r:id="rId45"/>
    <p:sldId id="517" r:id="rId46"/>
    <p:sldId id="514" r:id="rId47"/>
    <p:sldId id="515" r:id="rId48"/>
    <p:sldId id="516" r:id="rId49"/>
    <p:sldId id="519" r:id="rId50"/>
    <p:sldId id="288" r:id="rId51"/>
  </p:sldIdLst>
  <p:sldSz cx="9144000" cy="5143500" type="screen16x9"/>
  <p:notesSz cx="6858000" cy="9144000"/>
  <p:defaultText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4"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9E6"/>
    <a:srgbClr val="0A39E4"/>
    <a:srgbClr val="F2F2F2"/>
    <a:srgbClr val="042238"/>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95084" autoAdjust="0"/>
  </p:normalViewPr>
  <p:slideViewPr>
    <p:cSldViewPr snapToGrid="0" snapToObjects="1">
      <p:cViewPr varScale="1">
        <p:scale>
          <a:sx n="100" d="100"/>
          <a:sy n="100" d="100"/>
        </p:scale>
        <p:origin x="600" y="72"/>
      </p:cViewPr>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DC392-E8FE-E641-8C3E-CC484D55EBE8}"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6DCDF-26ED-494C-B005-6AA1D4ABBDEB}" type="slidenum">
              <a:rPr lang="en-US" smtClean="0"/>
              <a:t>‹Nº›</a:t>
            </a:fld>
            <a:endParaRPr lang="en-US"/>
          </a:p>
        </p:txBody>
      </p:sp>
    </p:spTree>
    <p:extLst>
      <p:ext uri="{BB962C8B-B14F-4D97-AF65-F5344CB8AC3E}">
        <p14:creationId xmlns:p14="http://schemas.microsoft.com/office/powerpoint/2010/main" val="95070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te.kahoot.it/share/semana-2/1ac07128-829b-4534-b3c7-96348bcb44a8"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BC6DCDF-26ED-494C-B005-6AA1D4ABBDEB}" type="slidenum">
              <a:rPr lang="en-US" smtClean="0"/>
              <a:t>37</a:t>
            </a:fld>
            <a:endParaRPr lang="en-US"/>
          </a:p>
        </p:txBody>
      </p:sp>
    </p:spTree>
    <p:extLst>
      <p:ext uri="{BB962C8B-B14F-4D97-AF65-F5344CB8AC3E}">
        <p14:creationId xmlns:p14="http://schemas.microsoft.com/office/powerpoint/2010/main" val="4398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BC6DCDF-26ED-494C-B005-6AA1D4ABBDEB}" type="slidenum">
              <a:rPr lang="en-US" smtClean="0"/>
              <a:t>40</a:t>
            </a:fld>
            <a:endParaRPr lang="en-US"/>
          </a:p>
        </p:txBody>
      </p:sp>
    </p:spTree>
    <p:extLst>
      <p:ext uri="{BB962C8B-B14F-4D97-AF65-F5344CB8AC3E}">
        <p14:creationId xmlns:p14="http://schemas.microsoft.com/office/powerpoint/2010/main" val="339846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3BC6DCDF-26ED-494C-B005-6AA1D4ABBDEB}" type="slidenum">
              <a:rPr lang="en-US" smtClean="0"/>
              <a:t>41</a:t>
            </a:fld>
            <a:endParaRPr lang="en-US"/>
          </a:p>
        </p:txBody>
      </p:sp>
    </p:spTree>
    <p:extLst>
      <p:ext uri="{BB962C8B-B14F-4D97-AF65-F5344CB8AC3E}">
        <p14:creationId xmlns:p14="http://schemas.microsoft.com/office/powerpoint/2010/main" val="97114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hlinkClick r:id="rId3"/>
              </a:rPr>
              <a:t>https://create.kahoot.it/share/semana-2/1ac07128-829b-4534-b3c7-96348bcb44a8</a:t>
            </a:r>
            <a:r>
              <a:rPr lang="es-PE" dirty="0"/>
              <a:t> </a:t>
            </a:r>
          </a:p>
        </p:txBody>
      </p:sp>
      <p:sp>
        <p:nvSpPr>
          <p:cNvPr id="4" name="Marcador de número de diapositiva 3"/>
          <p:cNvSpPr>
            <a:spLocks noGrp="1"/>
          </p:cNvSpPr>
          <p:nvPr>
            <p:ph type="sldNum" sz="quarter" idx="5"/>
          </p:nvPr>
        </p:nvSpPr>
        <p:spPr/>
        <p:txBody>
          <a:bodyPr/>
          <a:lstStyle/>
          <a:p>
            <a:fld id="{3BC6DCDF-26ED-494C-B005-6AA1D4ABBDEB}" type="slidenum">
              <a:rPr lang="en-US" smtClean="0"/>
              <a:t>48</a:t>
            </a:fld>
            <a:endParaRPr lang="en-US"/>
          </a:p>
        </p:txBody>
      </p:sp>
    </p:spTree>
    <p:extLst>
      <p:ext uri="{BB962C8B-B14F-4D97-AF65-F5344CB8AC3E}">
        <p14:creationId xmlns:p14="http://schemas.microsoft.com/office/powerpoint/2010/main" val="3319655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9" name="Picture 18"/>
          <p:cNvPicPr>
            <a:picLocks noChangeAspect="1"/>
          </p:cNvPicPr>
          <p:nvPr userDrawn="1"/>
        </p:nvPicPr>
        <p:blipFill>
          <a:blip r:embed="rId2"/>
          <a:stretch>
            <a:fillRect/>
          </a:stretch>
        </p:blipFill>
        <p:spPr>
          <a:xfrm>
            <a:off x="287338" y="567265"/>
            <a:ext cx="3219755" cy="728085"/>
          </a:xfrm>
          <a:prstGeom prst="rect">
            <a:avLst/>
          </a:prstGeom>
        </p:spPr>
      </p:pic>
    </p:spTree>
    <p:extLst>
      <p:ext uri="{BB962C8B-B14F-4D97-AF65-F5344CB8AC3E}">
        <p14:creationId xmlns:p14="http://schemas.microsoft.com/office/powerpoint/2010/main" val="103594043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pic>
        <p:nvPicPr>
          <p:cNvPr id="14" name="Picture 13"/>
          <p:cNvPicPr>
            <a:picLocks noChangeAspect="1"/>
          </p:cNvPicPr>
          <p:nvPr userDrawn="1"/>
        </p:nvPicPr>
        <p:blipFill>
          <a:blip r:embed="rId3"/>
          <a:stretch>
            <a:fillRect/>
          </a:stretch>
        </p:blipFill>
        <p:spPr>
          <a:xfrm>
            <a:off x="287338" y="555625"/>
            <a:ext cx="5880773" cy="1161811"/>
          </a:xfrm>
          <a:prstGeom prst="rect">
            <a:avLst/>
          </a:prstGeom>
        </p:spPr>
      </p:pic>
    </p:spTree>
    <p:extLst>
      <p:ext uri="{BB962C8B-B14F-4D97-AF65-F5344CB8AC3E}">
        <p14:creationId xmlns:p14="http://schemas.microsoft.com/office/powerpoint/2010/main" val="34155427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Portada">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9" name="Picture 18"/>
          <p:cNvPicPr>
            <a:picLocks noChangeAspect="1"/>
          </p:cNvPicPr>
          <p:nvPr userDrawn="1"/>
        </p:nvPicPr>
        <p:blipFill>
          <a:blip r:embed="rId2"/>
          <a:stretch>
            <a:fillRect/>
          </a:stretch>
        </p:blipFill>
        <p:spPr>
          <a:xfrm>
            <a:off x="287338" y="567265"/>
            <a:ext cx="3219755" cy="728085"/>
          </a:xfrm>
          <a:prstGeom prst="rect">
            <a:avLst/>
          </a:prstGeom>
        </p:spPr>
      </p:pic>
    </p:spTree>
    <p:extLst>
      <p:ext uri="{BB962C8B-B14F-4D97-AF65-F5344CB8AC3E}">
        <p14:creationId xmlns:p14="http://schemas.microsoft.com/office/powerpoint/2010/main" val="1447142002"/>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Portada">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a:t>AQUÍ VA UN SUBTÍTULO DE UNA LÍNEA</a:t>
            </a:r>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86332533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Abridora 01">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54948372"/>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bridora 03">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467108040"/>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bridora 02">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277593426"/>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17822949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8" y="567265"/>
            <a:ext cx="3757722" cy="1022202"/>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67"/>
            <a:ext cx="3757720" cy="2246759"/>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tx1"/>
              </a:buClr>
              <a:buSzTx/>
              <a:buFont typeface=".AppleSystemUIFont" charset="-120"/>
              <a:buChar char="&gt;"/>
              <a:tabLst/>
              <a:defRPr sz="1400" b="0" i="0">
                <a:solidFill>
                  <a:schemeClr val="tx1"/>
                </a:solidFill>
                <a:latin typeface="Arial" charset="0"/>
                <a:ea typeface="Arial" charset="0"/>
                <a:cs typeface="Arial" charset="0"/>
              </a:defRPr>
            </a:lvl1pPr>
            <a:lvl2pPr marL="685800" indent="-228600">
              <a:buClr>
                <a:srgbClr val="0A39E6"/>
              </a:buClr>
              <a:buFont typeface=".AppleSystemUIFont" charset="-120"/>
              <a:buChar char="&gt;"/>
              <a:defRPr sz="1400"/>
            </a:lvl2pPr>
            <a:lvl3pPr marL="1143000" indent="-228600">
              <a:buClr>
                <a:srgbClr val="0A39E6"/>
              </a:buClr>
              <a:buFont typeface=".AppleSystemUIFont" charset="-120"/>
              <a:buChar char="&gt;"/>
              <a:defRPr sz="1400"/>
            </a:lvl3pPr>
            <a:lvl4pPr marL="1600200" indent="-228600">
              <a:buClr>
                <a:srgbClr val="0A39E6"/>
              </a:buClr>
              <a:buFont typeface=".AppleSystemUIFont" charset="-120"/>
              <a:buChar char="&gt;"/>
              <a:defRPr sz="1400"/>
            </a:lvl4pPr>
            <a:lvl5pPr marL="2057400" indent="-228600">
              <a:buClr>
                <a:srgbClr val="0A39E6"/>
              </a:buClr>
              <a:buFont typeface=".AppleSystemUIFont" charset="-120"/>
              <a:buChar char="&gt;"/>
              <a:defRPr sz="140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55646389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03">
    <p:spTree>
      <p:nvGrpSpPr>
        <p:cNvPr id="1" name=""/>
        <p:cNvGrpSpPr/>
        <p:nvPr/>
      </p:nvGrpSpPr>
      <p:grpSpPr>
        <a:xfrm>
          <a:off x="0" y="0"/>
          <a:ext cx="0" cy="0"/>
          <a:chOff x="0" y="0"/>
          <a:chExt cx="0" cy="0"/>
        </a:xfrm>
      </p:grpSpPr>
      <p:cxnSp>
        <p:nvCxnSpPr>
          <p:cNvPr id="9" name="Straight Connector 8"/>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8"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2" name="Straight Connector 11"/>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97467808"/>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ierre">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pic>
        <p:nvPicPr>
          <p:cNvPr id="14" name="Picture 13"/>
          <p:cNvPicPr>
            <a:picLocks noChangeAspect="1"/>
          </p:cNvPicPr>
          <p:nvPr userDrawn="1"/>
        </p:nvPicPr>
        <p:blipFill>
          <a:blip r:embed="rId3"/>
          <a:stretch>
            <a:fillRect/>
          </a:stretch>
        </p:blipFill>
        <p:spPr>
          <a:xfrm>
            <a:off x="287338" y="555625"/>
            <a:ext cx="5880773" cy="1161811"/>
          </a:xfrm>
          <a:prstGeom prst="rect">
            <a:avLst/>
          </a:prstGeom>
        </p:spPr>
      </p:pic>
    </p:spTree>
    <p:extLst>
      <p:ext uri="{BB962C8B-B14F-4D97-AF65-F5344CB8AC3E}">
        <p14:creationId xmlns:p14="http://schemas.microsoft.com/office/powerpoint/2010/main" val="979214441"/>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2">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33761554"/>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287340"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7294422" y="4742606"/>
            <a:ext cx="1562244" cy="123111"/>
          </a:xfrm>
          <a:prstGeom prst="rect">
            <a:avLst/>
          </a:prstGeom>
          <a:noFill/>
        </p:spPr>
        <p:txBody>
          <a:bodyPr wrap="square" lIns="0" tIns="0" rIns="0" bIns="0" rtlCol="0">
            <a:spAutoFit/>
          </a:bodyPr>
          <a:lstStyle/>
          <a:p>
            <a:pPr algn="r">
              <a:lnSpc>
                <a:spcPct val="80000"/>
              </a:lnSpc>
            </a:pPr>
            <a:r>
              <a:rPr lang="en-US" sz="1000" b="1" dirty="0" err="1">
                <a:solidFill>
                  <a:schemeClr val="bg1"/>
                </a:solidFill>
                <a:latin typeface="Segoe UI" charset="0"/>
                <a:ea typeface="Segoe UI" charset="0"/>
                <a:cs typeface="Segoe UI" charset="0"/>
              </a:rPr>
              <a:t>www.senati.edu.pe</a:t>
            </a:r>
            <a:endParaRPr lang="en-US" sz="1000" b="1" dirty="0">
              <a:solidFill>
                <a:schemeClr val="bg1"/>
              </a:solidFill>
              <a:latin typeface="Segoe UI" charset="0"/>
              <a:ea typeface="Segoe UI" charset="0"/>
              <a:cs typeface="Segoe UI" charset="0"/>
            </a:endParaRPr>
          </a:p>
        </p:txBody>
      </p:sp>
      <p:pic>
        <p:nvPicPr>
          <p:cNvPr id="9" name="Picture 8"/>
          <p:cNvPicPr>
            <a:picLocks noChangeAspect="1"/>
          </p:cNvPicPr>
          <p:nvPr userDrawn="1"/>
        </p:nvPicPr>
        <p:blipFill>
          <a:blip r:embed="rId2"/>
          <a:stretch>
            <a:fillRect/>
          </a:stretch>
        </p:blipFill>
        <p:spPr>
          <a:xfrm>
            <a:off x="383118" y="567265"/>
            <a:ext cx="3315577" cy="562315"/>
          </a:xfrm>
          <a:prstGeom prst="rect">
            <a:avLst/>
          </a:prstGeom>
        </p:spPr>
      </p:pic>
    </p:spTree>
    <p:extLst>
      <p:ext uri="{BB962C8B-B14F-4D97-AF65-F5344CB8AC3E}">
        <p14:creationId xmlns:p14="http://schemas.microsoft.com/office/powerpoint/2010/main" val="251224626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49">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2982364"/>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quarter" idx="10" hasCustomPrompt="1"/>
          </p:nvPr>
        </p:nvSpPr>
        <p:spPr>
          <a:xfrm>
            <a:off x="383118" y="3526175"/>
            <a:ext cx="7904703"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13" name="Text Placeholder 3"/>
          <p:cNvSpPr>
            <a:spLocks noGrp="1"/>
          </p:cNvSpPr>
          <p:nvPr>
            <p:ph type="body" sz="quarter" idx="11" hasCustomPrompt="1"/>
          </p:nvPr>
        </p:nvSpPr>
        <p:spPr>
          <a:xfrm>
            <a:off x="383118" y="4578384"/>
            <a:ext cx="7904703"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a:t>AQUÍ VA UN SUBTÍTULO</a:t>
            </a:r>
          </a:p>
        </p:txBody>
      </p:sp>
      <p:sp>
        <p:nvSpPr>
          <p:cNvPr id="14" name="TextBox 13"/>
          <p:cNvSpPr txBox="1"/>
          <p:nvPr userDrawn="1"/>
        </p:nvSpPr>
        <p:spPr>
          <a:xfrm>
            <a:off x="7294422" y="4742606"/>
            <a:ext cx="1562244" cy="123111"/>
          </a:xfrm>
          <a:prstGeom prst="rect">
            <a:avLst/>
          </a:prstGeom>
          <a:noFill/>
        </p:spPr>
        <p:txBody>
          <a:bodyPr wrap="square" lIns="0" tIns="0" rIns="0" bIns="0" rtlCol="0">
            <a:spAutoFit/>
          </a:bodyPr>
          <a:lstStyle/>
          <a:p>
            <a:pPr algn="r">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pic>
        <p:nvPicPr>
          <p:cNvPr id="15" name="Picture 14"/>
          <p:cNvPicPr>
            <a:picLocks noChangeAspect="1"/>
          </p:cNvPicPr>
          <p:nvPr userDrawn="1"/>
        </p:nvPicPr>
        <p:blipFill>
          <a:blip r:embed="rId2"/>
          <a:stretch>
            <a:fillRect/>
          </a:stretch>
        </p:blipFill>
        <p:spPr>
          <a:xfrm>
            <a:off x="383118" y="567265"/>
            <a:ext cx="3315577" cy="562315"/>
          </a:xfrm>
          <a:prstGeom prst="rect">
            <a:avLst/>
          </a:prstGeom>
        </p:spPr>
      </p:pic>
    </p:spTree>
    <p:extLst>
      <p:ext uri="{BB962C8B-B14F-4D97-AF65-F5344CB8AC3E}">
        <p14:creationId xmlns:p14="http://schemas.microsoft.com/office/powerpoint/2010/main" val="747786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2982364"/>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287342" y="567265"/>
            <a:ext cx="2483521" cy="561600"/>
          </a:xfrm>
          <a:prstGeom prst="rect">
            <a:avLst/>
          </a:prstGeom>
        </p:spPr>
      </p:pic>
      <p:sp>
        <p:nvSpPr>
          <p:cNvPr id="8" name="Text Placeholder 3"/>
          <p:cNvSpPr>
            <a:spLocks noGrp="1"/>
          </p:cNvSpPr>
          <p:nvPr>
            <p:ph type="body" sz="quarter" idx="10" hasCustomPrompt="1"/>
          </p:nvPr>
        </p:nvSpPr>
        <p:spPr>
          <a:xfrm>
            <a:off x="287342" y="3526175"/>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10" name="Text Placeholder 3"/>
          <p:cNvSpPr>
            <a:spLocks noGrp="1"/>
          </p:cNvSpPr>
          <p:nvPr>
            <p:ph type="body" sz="quarter" idx="11" hasCustomPrompt="1"/>
          </p:nvPr>
        </p:nvSpPr>
        <p:spPr>
          <a:xfrm>
            <a:off x="287342" y="4578384"/>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a:t>AQUÍ VA UN SUBTÍTULO DE UNA LÍNEA</a:t>
            </a:r>
          </a:p>
        </p:txBody>
      </p:sp>
      <p:sp>
        <p:nvSpPr>
          <p:cNvPr id="11" name="TextBox 10"/>
          <p:cNvSpPr txBox="1"/>
          <p:nvPr userDrawn="1"/>
        </p:nvSpPr>
        <p:spPr>
          <a:xfrm>
            <a:off x="7684981" y="4742611"/>
            <a:ext cx="1171683" cy="92333"/>
          </a:xfrm>
          <a:prstGeom prst="rect">
            <a:avLst/>
          </a:prstGeom>
          <a:noFill/>
        </p:spPr>
        <p:txBody>
          <a:bodyPr wrap="square" lIns="0" tIns="0" rIns="0" bIns="0" rtlCol="0">
            <a:spAutoFit/>
          </a:bodyPr>
          <a:lstStyle/>
          <a:p>
            <a:pPr algn="r">
              <a:lnSpc>
                <a:spcPct val="80000"/>
              </a:lnSpc>
            </a:pPr>
            <a:r>
              <a:rPr lang="en-US" sz="750" b="1" dirty="0" err="1">
                <a:solidFill>
                  <a:schemeClr val="tx1"/>
                </a:solidFill>
                <a:latin typeface="Segoe UI" charset="0"/>
                <a:ea typeface="Segoe UI" charset="0"/>
                <a:cs typeface="Segoe UI" charset="0"/>
              </a:rPr>
              <a:t>www.senati.edu.pe</a:t>
            </a:r>
            <a:endParaRPr lang="en-US" sz="750" b="1"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2315150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9"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20"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1"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2" name="Picture 21"/>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67821844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40" y="567265"/>
            <a:ext cx="8569325" cy="496888"/>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41" y="1568327"/>
            <a:ext cx="4958431" cy="2125663"/>
          </a:xfrm>
          <a:prstGeom prst="rect">
            <a:avLst/>
          </a:prstGeom>
        </p:spPr>
        <p:txBody>
          <a:bodyPr lIns="0" tIns="0" rIns="0" bIns="0">
            <a:noAutofit/>
          </a:bodyPr>
          <a:lstStyle>
            <a:lvl1pPr marL="385745" marR="0" indent="-385745" algn="l" defTabSz="342845" rtl="0" eaLnBrk="1" fontAlgn="auto" latinLnBrk="0" hangingPunct="1">
              <a:lnSpc>
                <a:spcPct val="90000"/>
              </a:lnSpc>
              <a:spcBef>
                <a:spcPts val="750"/>
              </a:spcBef>
              <a:spcAft>
                <a:spcPts val="0"/>
              </a:spcAft>
              <a:buClr>
                <a:schemeClr val="tx1"/>
              </a:buClr>
              <a:buSzTx/>
              <a:buFont typeface="Arial"/>
              <a:buAutoNum type="arabicPeriod"/>
              <a:tabLst/>
              <a:defRPr lang="en-US" sz="1350" kern="1200" baseline="0" dirty="0" smtClean="0">
                <a:solidFill>
                  <a:schemeClr val="tx1"/>
                </a:solidFill>
                <a:latin typeface="Arial"/>
                <a:ea typeface="+mn-ea"/>
                <a:cs typeface="Arial"/>
              </a:defRPr>
            </a:lvl1pPr>
            <a:lvl2pPr marL="385745" indent="-385745" algn="l" defTabSz="342845" rtl="0" eaLnBrk="1" latinLnBrk="0" hangingPunct="1">
              <a:buAutoNum type="arabicPeriod"/>
              <a:defRPr lang="en-US" sz="1650" kern="1200" dirty="0" smtClean="0">
                <a:solidFill>
                  <a:srgbClr val="0A39E6"/>
                </a:solidFill>
                <a:latin typeface="Arial"/>
                <a:ea typeface="+mn-ea"/>
                <a:cs typeface="Arial"/>
              </a:defRPr>
            </a:lvl2pPr>
            <a:lvl3pPr marL="385745" indent="-385745" algn="l" defTabSz="342845" rtl="0" eaLnBrk="1" latinLnBrk="0" hangingPunct="1">
              <a:buAutoNum type="arabicPeriod"/>
              <a:defRPr lang="en-US" sz="1650" kern="1200" dirty="0" smtClean="0">
                <a:solidFill>
                  <a:srgbClr val="0A39E6"/>
                </a:solidFill>
                <a:latin typeface="Arial"/>
                <a:ea typeface="+mn-ea"/>
                <a:cs typeface="Arial"/>
              </a:defRPr>
            </a:lvl3pPr>
            <a:lvl4pPr marL="385745" indent="-385745" algn="l" defTabSz="342845" rtl="0" eaLnBrk="1" latinLnBrk="0" hangingPunct="1">
              <a:buAutoNum type="arabicPeriod"/>
              <a:defRPr lang="en-US" sz="1650" kern="1200" dirty="0" smtClean="0">
                <a:solidFill>
                  <a:srgbClr val="0A39E6"/>
                </a:solidFill>
                <a:latin typeface="Arial"/>
                <a:ea typeface="+mn-ea"/>
                <a:cs typeface="Arial"/>
              </a:defRPr>
            </a:lvl4pPr>
            <a:lvl5pPr marL="385745" indent="-385745" algn="l" defTabSz="342845" rtl="0" eaLnBrk="1" latinLnBrk="0" hangingPunct="1">
              <a:buAutoNum type="arabicPeriod"/>
              <a:defRPr lang="en-US" sz="165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7863861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3757723" cy="1022202"/>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73"/>
            <a:ext cx="3757720" cy="2246759"/>
          </a:xfrm>
          <a:prstGeom prst="rect">
            <a:avLst/>
          </a:prstGeom>
        </p:spPr>
        <p:txBody>
          <a:bodyPr>
            <a:normAutofit/>
          </a:bodyPr>
          <a:lstStyle>
            <a:lvl1pPr marL="171442" marR="0" indent="-171442" algn="l" defTabSz="685766" rtl="0" eaLnBrk="1" fontAlgn="auto" latinLnBrk="0" hangingPunct="1">
              <a:lnSpc>
                <a:spcPct val="90000"/>
              </a:lnSpc>
              <a:spcBef>
                <a:spcPts val="750"/>
              </a:spcBef>
              <a:spcAft>
                <a:spcPts val="0"/>
              </a:spcAft>
              <a:buClr>
                <a:schemeClr val="tx1"/>
              </a:buClr>
              <a:buSzTx/>
              <a:buFont typeface=".AppleSystemUIFont" charset="-120"/>
              <a:buChar char="&gt;"/>
              <a:tabLst/>
              <a:defRPr sz="1050" b="0" i="0">
                <a:solidFill>
                  <a:schemeClr val="tx1"/>
                </a:solidFill>
                <a:latin typeface="Arial" charset="0"/>
                <a:ea typeface="Arial" charset="0"/>
                <a:cs typeface="Arial" charset="0"/>
              </a:defRPr>
            </a:lvl1pPr>
            <a:lvl2pPr marL="514325" indent="-171442">
              <a:buClr>
                <a:srgbClr val="0A39E6"/>
              </a:buClr>
              <a:buFont typeface=".AppleSystemUIFont" charset="-120"/>
              <a:buChar char="&gt;"/>
              <a:defRPr sz="1050"/>
            </a:lvl2pPr>
            <a:lvl3pPr marL="857207" indent="-171442">
              <a:buClr>
                <a:srgbClr val="0A39E6"/>
              </a:buClr>
              <a:buFont typeface=".AppleSystemUIFont" charset="-120"/>
              <a:buChar char="&gt;"/>
              <a:defRPr sz="1050"/>
            </a:lvl3pPr>
            <a:lvl4pPr marL="1200090" indent="-171442">
              <a:buClr>
                <a:srgbClr val="0A39E6"/>
              </a:buClr>
              <a:buFont typeface=".AppleSystemUIFont" charset="-120"/>
              <a:buChar char="&gt;"/>
              <a:defRPr sz="1050"/>
            </a:lvl4pPr>
            <a:lvl5pPr marL="1542974" indent="-171442">
              <a:buClr>
                <a:srgbClr val="0A39E6"/>
              </a:buClr>
              <a:buFont typeface=".AppleSystemUIFont" charset="-120"/>
              <a:buChar char="&gt;"/>
              <a:defRPr sz="105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23603112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40" y="567265"/>
            <a:ext cx="8569325" cy="496888"/>
          </a:xfrm>
          <a:prstGeom prst="rect">
            <a:avLst/>
          </a:prstGeom>
        </p:spPr>
        <p:txBody>
          <a:bodyPr lIns="0" tIns="0" rIns="90000" anchor="t">
            <a:noAutofit/>
          </a:bodyPr>
          <a:lstStyle>
            <a:lvl1pPr>
              <a:defRPr sz="195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41" y="1568327"/>
            <a:ext cx="4958431" cy="2125663"/>
          </a:xfrm>
          <a:prstGeom prst="rect">
            <a:avLst/>
          </a:prstGeom>
        </p:spPr>
        <p:txBody>
          <a:bodyPr lIns="0" tIns="0" rIns="0" bIns="0">
            <a:noAutofit/>
          </a:bodyPr>
          <a:lstStyle>
            <a:lvl1pPr marL="385745" marR="0" indent="-385745" algn="l" defTabSz="342845" rtl="0" eaLnBrk="1" fontAlgn="auto" latinLnBrk="0" hangingPunct="1">
              <a:lnSpc>
                <a:spcPct val="90000"/>
              </a:lnSpc>
              <a:spcBef>
                <a:spcPts val="750"/>
              </a:spcBef>
              <a:spcAft>
                <a:spcPts val="0"/>
              </a:spcAft>
              <a:buClr>
                <a:schemeClr val="tx1"/>
              </a:buClr>
              <a:buSzTx/>
              <a:buFont typeface="Arial"/>
              <a:buAutoNum type="arabicPeriod"/>
              <a:tabLst/>
              <a:defRPr lang="en-US" sz="1350" kern="1200" baseline="0" dirty="0" smtClean="0">
                <a:solidFill>
                  <a:schemeClr val="tx1"/>
                </a:solidFill>
                <a:latin typeface="Arial"/>
                <a:ea typeface="+mn-ea"/>
                <a:cs typeface="Arial"/>
              </a:defRPr>
            </a:lvl1pPr>
            <a:lvl2pPr marL="385745" indent="-385745" algn="l" defTabSz="342845" rtl="0" eaLnBrk="1" latinLnBrk="0" hangingPunct="1">
              <a:buAutoNum type="arabicPeriod"/>
              <a:defRPr lang="en-US" sz="1650" kern="1200" dirty="0" smtClean="0">
                <a:solidFill>
                  <a:srgbClr val="0A39E6"/>
                </a:solidFill>
                <a:latin typeface="Arial"/>
                <a:ea typeface="+mn-ea"/>
                <a:cs typeface="Arial"/>
              </a:defRPr>
            </a:lvl2pPr>
            <a:lvl3pPr marL="385745" indent="-385745" algn="l" defTabSz="342845" rtl="0" eaLnBrk="1" latinLnBrk="0" hangingPunct="1">
              <a:buAutoNum type="arabicPeriod"/>
              <a:defRPr lang="en-US" sz="1650" kern="1200" dirty="0" smtClean="0">
                <a:solidFill>
                  <a:srgbClr val="0A39E6"/>
                </a:solidFill>
                <a:latin typeface="Arial"/>
                <a:ea typeface="+mn-ea"/>
                <a:cs typeface="Arial"/>
              </a:defRPr>
            </a:lvl3pPr>
            <a:lvl4pPr marL="385745" indent="-385745" algn="l" defTabSz="342845" rtl="0" eaLnBrk="1" latinLnBrk="0" hangingPunct="1">
              <a:buAutoNum type="arabicPeriod"/>
              <a:defRPr lang="en-US" sz="1650" kern="1200" dirty="0" smtClean="0">
                <a:solidFill>
                  <a:srgbClr val="0A39E6"/>
                </a:solidFill>
                <a:latin typeface="Arial"/>
                <a:ea typeface="+mn-ea"/>
                <a:cs typeface="Arial"/>
              </a:defRPr>
            </a:lvl4pPr>
            <a:lvl5pPr marL="385745" indent="-385745" algn="l" defTabSz="342845" rtl="0" eaLnBrk="1" latinLnBrk="0" hangingPunct="1">
              <a:buAutoNum type="arabicPeriod"/>
              <a:defRPr lang="en-US" sz="165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3"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4"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5" name="Picture 14"/>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43127988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cxnSp>
        <p:nvCxnSpPr>
          <p:cNvPr id="15" name="Straight Connector 14"/>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6"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7"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8"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9" name="Picture 18"/>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6563427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bridora 4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31"/>
            <a:ext cx="7904163" cy="1422683"/>
          </a:xfrm>
          <a:prstGeom prst="rect">
            <a:avLst/>
          </a:prstGeom>
        </p:spPr>
        <p:txBody>
          <a:bodyPr lIns="0" tIns="0" rIns="0" bIns="0">
            <a:noAutofit/>
          </a:bodyPr>
          <a:lstStyle>
            <a:lvl1pPr marL="0" indent="0">
              <a:buNone/>
              <a:defRPr sz="405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5296778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s y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0" y="1384160"/>
            <a:ext cx="8569325" cy="2895740"/>
          </a:xfrm>
          <a:prstGeom prst="rect">
            <a:avLst/>
          </a:prstGeom>
        </p:spPr>
        <p:txBody>
          <a:bodyPr/>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5"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6"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7" name="Picture 16"/>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75110517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2948683"/>
            <a:ext cx="9144000" cy="21948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5"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6" name="TextBox 5"/>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7" name="Straight Connector 6"/>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287338" y="567265"/>
            <a:ext cx="2483521" cy="561600"/>
          </a:xfrm>
          <a:prstGeom prst="rect">
            <a:avLst/>
          </a:prstGeom>
        </p:spPr>
      </p:pic>
    </p:spTree>
    <p:extLst>
      <p:ext uri="{BB962C8B-B14F-4D97-AF65-F5344CB8AC3E}">
        <p14:creationId xmlns:p14="http://schemas.microsoft.com/office/powerpoint/2010/main" val="1872348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cabezado de sec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1542914"/>
            <a:ext cx="7904163" cy="1422683"/>
          </a:xfrm>
          <a:prstGeom prst="rect">
            <a:avLst/>
          </a:prstGeom>
        </p:spPr>
        <p:txBody>
          <a:bodyPr lIns="0" tIns="0" rIns="0" bIns="0">
            <a:noAutofit/>
          </a:bodyPr>
          <a:lstStyle>
            <a:lvl1pPr marL="0" indent="0">
              <a:buNone/>
              <a:defRPr sz="405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3" name="Title 1"/>
          <p:cNvSpPr>
            <a:spLocks noGrp="1"/>
          </p:cNvSpPr>
          <p:nvPr>
            <p:ph type="title" hasCustomPrompt="1"/>
          </p:nvPr>
        </p:nvSpPr>
        <p:spPr>
          <a:xfrm>
            <a:off x="287337" y="3234347"/>
            <a:ext cx="7904163" cy="321659"/>
          </a:xfrm>
          <a:prstGeom prst="rect">
            <a:avLst/>
          </a:prstGeom>
        </p:spPr>
        <p:txBody>
          <a:bodyPr lIns="0" tIns="0" rIns="0" bIns="0" anchor="t">
            <a:noAutofit/>
          </a:bodyPr>
          <a:lstStyle>
            <a:lvl1pPr>
              <a:defRPr sz="1800" b="0" i="0">
                <a:solidFill>
                  <a:schemeClr val="bg2">
                    <a:lumMod val="75000"/>
                  </a:schemeClr>
                </a:solidFill>
                <a:latin typeface="Eurostile" charset="0"/>
                <a:ea typeface="Eurostile" charset="0"/>
                <a:cs typeface="Eurostile" charset="0"/>
              </a:defRPr>
            </a:lvl1pPr>
          </a:lstStyle>
          <a:p>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49089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objet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6"/>
            <a:ext cx="4081463" cy="2829679"/>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1450226"/>
            <a:ext cx="4081463" cy="2829679"/>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6"/>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61617211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ción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8562823" cy="650875"/>
          </a:xfrm>
          <a:prstGeom prst="rect">
            <a:avLst/>
          </a:prstGeom>
        </p:spPr>
        <p:txBody>
          <a:bodyPr lIns="0" tIns="0" rIns="0" bIns="0">
            <a:noAutofit/>
          </a:bodyPr>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996233"/>
            <a:ext cx="4081463" cy="2283671"/>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1996233"/>
            <a:ext cx="4081463" cy="2283671"/>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 Placeholder 3"/>
          <p:cNvSpPr>
            <a:spLocks noGrp="1"/>
          </p:cNvSpPr>
          <p:nvPr>
            <p:ph type="body" sz="quarter" idx="16" hasCustomPrompt="1"/>
          </p:nvPr>
        </p:nvSpPr>
        <p:spPr>
          <a:xfrm>
            <a:off x="287341" y="1450222"/>
            <a:ext cx="4081463" cy="391279"/>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15" name="Text Placeholder 3"/>
          <p:cNvSpPr>
            <a:spLocks noGrp="1"/>
          </p:cNvSpPr>
          <p:nvPr>
            <p:ph type="body" sz="quarter" idx="17" hasCustomPrompt="1"/>
          </p:nvPr>
        </p:nvSpPr>
        <p:spPr>
          <a:xfrm>
            <a:off x="4768701" y="1450222"/>
            <a:ext cx="4081463" cy="391279"/>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sp>
        <p:nvSpPr>
          <p:cNvPr id="16" name="TextBox 15"/>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7"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8"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9" name="Marcador de fecha 3"/>
          <p:cNvSpPr>
            <a:spLocks noGrp="1"/>
          </p:cNvSpPr>
          <p:nvPr>
            <p:ph type="dt" sz="half" idx="18"/>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0" name="Picture 19"/>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50641365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lo títulos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37" y="555631"/>
            <a:ext cx="7904163" cy="1422683"/>
          </a:xfrm>
          <a:prstGeom prst="rect">
            <a:avLst/>
          </a:prstGeom>
        </p:spPr>
        <p:txBody>
          <a:bodyPr lIns="0" tIns="0" rIns="0" bIns="0">
            <a:noAutofit/>
          </a:bodyPr>
          <a:lstStyle>
            <a:lvl1pPr marL="0" indent="0">
              <a:buNone/>
              <a:defRPr sz="27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247375502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 blanco / Colaborador de Trujillo">
    <p:bg>
      <p:bgPr>
        <a:solidFill>
          <a:schemeClr val="bg1"/>
        </a:solid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2"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4"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5"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6" name="Picture 15"/>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07143882"/>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ido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4081463" cy="650875"/>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1"/>
            <a:ext cx="4081463" cy="2829678"/>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1" name="Marcador de contenido 2"/>
          <p:cNvSpPr>
            <a:spLocks noGrp="1"/>
          </p:cNvSpPr>
          <p:nvPr>
            <p:ph idx="15"/>
          </p:nvPr>
        </p:nvSpPr>
        <p:spPr>
          <a:xfrm>
            <a:off x="4768701" y="555626"/>
            <a:ext cx="4081463" cy="3724274"/>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6"/>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1529452453"/>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n con título / Colaborador de Trujillo">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7341" y="555631"/>
            <a:ext cx="4081463" cy="650875"/>
          </a:xfrm>
          <a:prstGeom prst="rect">
            <a:avLst/>
          </a:prstGeom>
        </p:spPr>
        <p:txBody>
          <a:bodyPr lIns="0" tIns="0" rIns="0" bIns="0">
            <a:noAutofit/>
          </a:bodyPr>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cxnSp>
        <p:nvCxnSpPr>
          <p:cNvPr id="10" name="Straight Connector 9"/>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Marcador de contenido 2"/>
          <p:cNvSpPr>
            <a:spLocks noGrp="1"/>
          </p:cNvSpPr>
          <p:nvPr>
            <p:ph idx="1"/>
          </p:nvPr>
        </p:nvSpPr>
        <p:spPr>
          <a:xfrm>
            <a:off x="287341" y="1450221"/>
            <a:ext cx="4081463" cy="2829678"/>
          </a:xfrm>
          <a:prstGeom prst="rect">
            <a:avLst/>
          </a:prstGeom>
        </p:spPr>
        <p:txBody>
          <a:bodyPr lIns="0" tIns="0" rIns="0" bIns="0"/>
          <a:lstStyle>
            <a:lvl1pPr>
              <a:defRPr sz="1800">
                <a:latin typeface="Arial" panose="020B0604020202020204" pitchFamily="34" charset="0"/>
                <a:ea typeface="Arial" panose="020B0604020202020204" pitchFamily="34" charset="0"/>
                <a:cs typeface="Arial" panose="020B0604020202020204" pitchFamily="34" charset="0"/>
              </a:defRPr>
            </a:lvl1pPr>
            <a:lvl2pPr>
              <a:defRPr sz="1500">
                <a:latin typeface="Arial" panose="020B0604020202020204" pitchFamily="34" charset="0"/>
                <a:ea typeface="Arial" panose="020B0604020202020204" pitchFamily="34" charset="0"/>
                <a:cs typeface="Arial" panose="020B0604020202020204" pitchFamily="34" charset="0"/>
              </a:defRPr>
            </a:lvl2pPr>
            <a:lvl3pPr>
              <a:defRPr sz="1350">
                <a:latin typeface="Arial" panose="020B0604020202020204" pitchFamily="34" charset="0"/>
                <a:ea typeface="Arial" panose="020B0604020202020204" pitchFamily="34" charset="0"/>
                <a:cs typeface="Arial" panose="020B0604020202020204" pitchFamily="34" charset="0"/>
              </a:defRPr>
            </a:lvl3pPr>
            <a:lvl4pPr>
              <a:defRPr sz="1200">
                <a:latin typeface="Arial" panose="020B0604020202020204" pitchFamily="34" charset="0"/>
                <a:ea typeface="Arial" panose="020B0604020202020204" pitchFamily="34" charset="0"/>
                <a:cs typeface="Arial" panose="020B0604020202020204" pitchFamily="34" charset="0"/>
              </a:defRPr>
            </a:lvl4pPr>
            <a:lvl5pPr>
              <a:defRPr sz="1200">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3" name="Picture Placeholder 2"/>
          <p:cNvSpPr>
            <a:spLocks noGrp="1"/>
          </p:cNvSpPr>
          <p:nvPr>
            <p:ph type="pic" sz="quarter" idx="16" hasCustomPrompt="1"/>
          </p:nvPr>
        </p:nvSpPr>
        <p:spPr>
          <a:xfrm>
            <a:off x="4800604" y="555625"/>
            <a:ext cx="4049713" cy="3724274"/>
          </a:xfrm>
          <a:prstGeom prst="rect">
            <a:avLst/>
          </a:prstGeom>
        </p:spPr>
        <p:txBody>
          <a:bodyPr/>
          <a:lstStyle>
            <a:lvl1pPr marL="0" indent="0">
              <a:buNone/>
              <a:defRPr sz="1350">
                <a:latin typeface="Arial" panose="020B0604020202020204" pitchFamily="34" charset="0"/>
                <a:ea typeface="Arial" panose="020B0604020202020204" pitchFamily="34" charset="0"/>
                <a:cs typeface="Arial" panose="020B0604020202020204" pitchFamily="34" charset="0"/>
              </a:defRPr>
            </a:lvl1pPr>
          </a:lstStyle>
          <a:p>
            <a:r>
              <a:rPr lang="en-US" dirty="0" err="1"/>
              <a:t>Insertar</a:t>
            </a:r>
            <a:r>
              <a:rPr lang="en-US" dirty="0"/>
              <a:t> imagen</a:t>
            </a:r>
          </a:p>
        </p:txBody>
      </p:sp>
      <p:sp>
        <p:nvSpPr>
          <p:cNvPr id="12" name="TextBox 11"/>
          <p:cNvSpPr txBox="1"/>
          <p:nvPr userDrawn="1"/>
        </p:nvSpPr>
        <p:spPr>
          <a:xfrm>
            <a:off x="287867"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5" name="Marcador de pie de página 4"/>
          <p:cNvSpPr>
            <a:spLocks noGrp="1"/>
          </p:cNvSpPr>
          <p:nvPr>
            <p:ph type="ftr" sz="quarter" idx="13"/>
          </p:nvPr>
        </p:nvSpPr>
        <p:spPr>
          <a:xfrm>
            <a:off x="3160776" y="4742606"/>
            <a:ext cx="3191368"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endParaRPr lang="es-PE" dirty="0"/>
          </a:p>
        </p:txBody>
      </p:sp>
      <p:sp>
        <p:nvSpPr>
          <p:cNvPr id="16" name="Marcador de número de diapositiva 5"/>
          <p:cNvSpPr>
            <a:spLocks noGrp="1"/>
          </p:cNvSpPr>
          <p:nvPr>
            <p:ph type="sldNum" sz="quarter" idx="14"/>
          </p:nvPr>
        </p:nvSpPr>
        <p:spPr>
          <a:xfrm>
            <a:off x="6509341" y="4742606"/>
            <a:ext cx="614964" cy="115825"/>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17"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18" name="Picture 17"/>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6401" y="4683790"/>
            <a:ext cx="1376521" cy="233455"/>
          </a:xfrm>
          <a:prstGeom prst="rect">
            <a:avLst/>
          </a:prstGeom>
        </p:spPr>
      </p:pic>
    </p:spTree>
    <p:extLst>
      <p:ext uri="{BB962C8B-B14F-4D97-AF65-F5344CB8AC3E}">
        <p14:creationId xmlns:p14="http://schemas.microsoft.com/office/powerpoint/2010/main" val="3703211066"/>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42" y="2751193"/>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42" y="3803402"/>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8" name="Marcador de pie de página 4"/>
          <p:cNvSpPr>
            <a:spLocks noGrp="1"/>
          </p:cNvSpPr>
          <p:nvPr>
            <p:ph type="ftr" sz="quarter" idx="13"/>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9" name="Marcador de número de diapositiva 5"/>
          <p:cNvSpPr>
            <a:spLocks noGrp="1"/>
          </p:cNvSpPr>
          <p:nvPr>
            <p:ph type="sldNum" sz="quarter" idx="14"/>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0"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1" name="Picture 20"/>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358691"/>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Abridora 02">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287337" y="555630"/>
            <a:ext cx="4703763" cy="2016125"/>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42" y="2751193"/>
            <a:ext cx="5928527" cy="1055028"/>
          </a:xfrm>
          <a:prstGeom prst="rect">
            <a:avLst/>
          </a:prstGeom>
        </p:spPr>
        <p:txBody>
          <a:bodyPr lIns="0" tIns="0" rIns="0" bIns="0"/>
          <a:lstStyle>
            <a:lvl1pPr marL="0" indent="0">
              <a:buNone/>
              <a:defRPr sz="2625"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42" y="3803402"/>
            <a:ext cx="5928527" cy="337940"/>
          </a:xfrm>
          <a:prstGeom prst="rect">
            <a:avLst/>
          </a:prstGeom>
        </p:spPr>
        <p:txBody>
          <a:bodyPr lIns="0" tIns="0" rIns="0" bIns="0"/>
          <a:lstStyle>
            <a:lvl1pPr marL="0" indent="0">
              <a:buNone/>
              <a:defRPr sz="18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cxnSp>
        <p:nvCxnSpPr>
          <p:cNvPr id="17" name="Straight Connector 16"/>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18" name="Marcador de pie de página 4"/>
          <p:cNvSpPr>
            <a:spLocks noGrp="1"/>
          </p:cNvSpPr>
          <p:nvPr>
            <p:ph type="ftr" sz="quarter" idx="13"/>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19" name="Marcador de número de diapositiva 5"/>
          <p:cNvSpPr>
            <a:spLocks noGrp="1"/>
          </p:cNvSpPr>
          <p:nvPr>
            <p:ph type="sldNum" sz="quarter" idx="14"/>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0" name="Marcador de fecha 3"/>
          <p:cNvSpPr>
            <a:spLocks noGrp="1"/>
          </p:cNvSpPr>
          <p:nvPr>
            <p:ph type="dt" sz="half" idx="15"/>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1" name="Picture 20"/>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2955478345"/>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2474888370"/>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ridora 01">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
        <p:nvSpPr>
          <p:cNvPr id="9" name="Text Placeholder 3"/>
          <p:cNvSpPr>
            <a:spLocks noGrp="1"/>
          </p:cNvSpPr>
          <p:nvPr>
            <p:ph type="body" sz="quarter" idx="11" hasCustomPrompt="1"/>
          </p:nvPr>
        </p:nvSpPr>
        <p:spPr>
          <a:xfrm>
            <a:off x="287338" y="2751193"/>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0" name="Text Placeholder 3"/>
          <p:cNvSpPr>
            <a:spLocks noGrp="1"/>
          </p:cNvSpPr>
          <p:nvPr>
            <p:ph type="body" sz="quarter" idx="12" hasCustomPrompt="1"/>
          </p:nvPr>
        </p:nvSpPr>
        <p:spPr>
          <a:xfrm>
            <a:off x="287338" y="3803402"/>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Tree>
    <p:extLst>
      <p:ext uri="{BB962C8B-B14F-4D97-AF65-F5344CB8AC3E}">
        <p14:creationId xmlns:p14="http://schemas.microsoft.com/office/powerpoint/2010/main" val="197652440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252827434"/>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3" name="Vertical Text Placeholder 10"/>
          <p:cNvSpPr>
            <a:spLocks noGrp="1"/>
          </p:cNvSpPr>
          <p:nvPr>
            <p:ph type="body" orient="vert" sz="quarter" idx="15"/>
          </p:nvPr>
        </p:nvSpPr>
        <p:spPr>
          <a:xfrm>
            <a:off x="287340" y="1465211"/>
            <a:ext cx="8569325" cy="2829678"/>
          </a:xfrm>
          <a:prstGeom prst="rect">
            <a:avLst/>
          </a:prstGeom>
        </p:spPr>
        <p:txBody>
          <a:bodyPr vert="horz"/>
          <a:lstStyle>
            <a:lvl1pPr>
              <a:defRPr>
                <a:latin typeface="Arial" panose="020B0604020202020204" pitchFamily="34" charset="0"/>
                <a:ea typeface="Arial" panose="020B0604020202020204" pitchFamily="34" charset="0"/>
                <a:cs typeface="Arial" panose="020B0604020202020204" pitchFamily="34" charset="0"/>
              </a:defRPr>
            </a:lvl1pPr>
            <a:lvl2pPr>
              <a:defRPr>
                <a:latin typeface="Arial" panose="020B0604020202020204" pitchFamily="34" charset="0"/>
                <a:ea typeface="Arial" panose="020B0604020202020204" pitchFamily="34" charset="0"/>
                <a:cs typeface="Arial" panose="020B0604020202020204" pitchFamily="34" charset="0"/>
              </a:defRPr>
            </a:lvl2pPr>
            <a:lvl3pPr>
              <a:defRPr>
                <a:latin typeface="Arial" panose="020B0604020202020204" pitchFamily="34" charset="0"/>
                <a:ea typeface="Arial" panose="020B0604020202020204" pitchFamily="34" charset="0"/>
                <a:cs typeface="Arial" panose="020B0604020202020204" pitchFamily="34" charset="0"/>
              </a:defRPr>
            </a:lvl3pPr>
            <a:lvl4pPr>
              <a:defRPr>
                <a:latin typeface="Arial" panose="020B0604020202020204" pitchFamily="34" charset="0"/>
                <a:ea typeface="Arial" panose="020B0604020202020204" pitchFamily="34" charset="0"/>
                <a:cs typeface="Arial" panose="020B0604020202020204" pitchFamily="34" charset="0"/>
              </a:defRPr>
            </a:lvl4pPr>
            <a:lvl5pPr>
              <a:defRPr>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600956473"/>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err="1">
                <a:solidFill>
                  <a:schemeClr val="tx1"/>
                </a:solidFill>
                <a:latin typeface="Segoe UI" charset="0"/>
                <a:ea typeface="Segoe UI" charset="0"/>
                <a:cs typeface="Segoe UI" charset="0"/>
              </a:rPr>
              <a:t>www.senati.edu.pe</a:t>
            </a:r>
            <a:endParaRPr lang="en-US" sz="1000" b="1" dirty="0">
              <a:solidFill>
                <a:schemeClr val="tx1"/>
              </a:solidFill>
              <a:latin typeface="Segoe UI" charset="0"/>
              <a:ea typeface="Segoe UI" charset="0"/>
              <a:cs typeface="Segoe UI" charset="0"/>
            </a:endParaRP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89218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343249361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480716647"/>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8_03">
    <p:spTree>
      <p:nvGrpSpPr>
        <p:cNvPr id="1" name=""/>
        <p:cNvGrpSpPr/>
        <p:nvPr/>
      </p:nvGrpSpPr>
      <p:grpSpPr>
        <a:xfrm>
          <a:off x="0" y="0"/>
          <a:ext cx="0" cy="0"/>
          <a:chOff x="0" y="0"/>
          <a:chExt cx="0" cy="0"/>
        </a:xfrm>
      </p:grpSpPr>
      <p:cxnSp>
        <p:nvCxnSpPr>
          <p:cNvPr id="12" name="Straight Connector 11"/>
          <p:cNvCxnSpPr/>
          <p:nvPr userDrawn="1"/>
        </p:nvCxnSpPr>
        <p:spPr>
          <a:xfrm>
            <a:off x="287340"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87340" y="4587875"/>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10" hasCustomPrompt="1"/>
          </p:nvPr>
        </p:nvSpPr>
        <p:spPr>
          <a:xfrm>
            <a:off x="287340" y="555626"/>
            <a:ext cx="8569325" cy="650875"/>
          </a:xfrm>
          <a:prstGeom prst="rect">
            <a:avLst/>
          </a:prstGeom>
        </p:spPr>
        <p:txBody>
          <a:bodyPr lIns="0" tIns="0" rIns="0" bIns="0">
            <a:noAutofit/>
          </a:bodyPr>
          <a:lstStyle>
            <a:lvl1pPr marL="0" indent="0">
              <a:buNone/>
              <a:defRPr sz="32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20" name="TextBox 19"/>
          <p:cNvSpPr txBox="1"/>
          <p:nvPr userDrawn="1"/>
        </p:nvSpPr>
        <p:spPr>
          <a:xfrm>
            <a:off x="287341"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tx1"/>
                </a:solidFill>
                <a:latin typeface="Segoe UI" charset="0"/>
                <a:ea typeface="Segoe UI" charset="0"/>
                <a:cs typeface="Segoe UI" charset="0"/>
              </a:rPr>
              <a:t>www.senati.edu.pe</a:t>
            </a:r>
          </a:p>
        </p:txBody>
      </p:sp>
      <p:sp>
        <p:nvSpPr>
          <p:cNvPr id="21" name="Marcador de pie de página 4"/>
          <p:cNvSpPr>
            <a:spLocks noGrp="1"/>
          </p:cNvSpPr>
          <p:nvPr>
            <p:ph type="ftr" sz="quarter" idx="12"/>
          </p:nvPr>
        </p:nvSpPr>
        <p:spPr>
          <a:xfrm>
            <a:off x="3160777" y="4742606"/>
            <a:ext cx="3059473" cy="123111"/>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endParaRPr lang="es-PE" dirty="0"/>
          </a:p>
        </p:txBody>
      </p:sp>
      <p:sp>
        <p:nvSpPr>
          <p:cNvPr id="22" name="Marcador de número de diapositiva 5"/>
          <p:cNvSpPr>
            <a:spLocks noGrp="1"/>
          </p:cNvSpPr>
          <p:nvPr>
            <p:ph type="sldNum" sz="quarter" idx="13"/>
          </p:nvPr>
        </p:nvSpPr>
        <p:spPr>
          <a:xfrm>
            <a:off x="6449485" y="4742606"/>
            <a:ext cx="725935" cy="123110"/>
          </a:xfrm>
          <a:prstGeom prst="rect">
            <a:avLst/>
          </a:prstGeom>
        </p:spPr>
        <p:txBody>
          <a:bodyPr lIns="0" tIns="0" rIns="0" bIns="0" anchor="ctr"/>
          <a:lstStyle>
            <a:lvl1pPr algn="l">
              <a:defRPr sz="1000">
                <a:solidFill>
                  <a:schemeClr val="tx1"/>
                </a:solidFill>
                <a:latin typeface="Segoe UI" charset="0"/>
                <a:ea typeface="Segoe UI" charset="0"/>
                <a:cs typeface="Segoe UI" charset="0"/>
              </a:defRPr>
            </a:lvl1pPr>
          </a:lstStyle>
          <a:p>
            <a:fld id="{8D021477-0C4A-4A76-96B5-A07828EC07B4}" type="slidenum">
              <a:rPr lang="es-PE" smtClean="0"/>
              <a:pPr/>
              <a:t>‹Nº›</a:t>
            </a:fld>
            <a:endParaRPr lang="es-PE" dirty="0"/>
          </a:p>
        </p:txBody>
      </p:sp>
      <p:sp>
        <p:nvSpPr>
          <p:cNvPr id="23" name="Marcador de fecha 3"/>
          <p:cNvSpPr>
            <a:spLocks noGrp="1"/>
          </p:cNvSpPr>
          <p:nvPr>
            <p:ph type="dt" sz="half" idx="14"/>
          </p:nvPr>
        </p:nvSpPr>
        <p:spPr>
          <a:xfrm>
            <a:off x="2036521" y="4742605"/>
            <a:ext cx="1033097" cy="123110"/>
          </a:xfrm>
          <a:prstGeom prst="rect">
            <a:avLst/>
          </a:prstGeom>
        </p:spPr>
        <p:txBody>
          <a:bodyPr lIns="0" tIns="0" rIns="0" bIns="0" anchor="ctr"/>
          <a:lstStyle>
            <a:lvl1pPr>
              <a:defRPr sz="1000">
                <a:solidFill>
                  <a:schemeClr val="tx1"/>
                </a:solidFill>
                <a:latin typeface="Segoe UI" charset="0"/>
                <a:ea typeface="Segoe UI" charset="0"/>
                <a:cs typeface="Segoe UI" charset="0"/>
              </a:defRPr>
            </a:lvl1pPr>
          </a:lstStyle>
          <a:p>
            <a:fld id="{F816BCCA-648D-4168-AC77-0E081ACF5DCF}" type="datetimeFigureOut">
              <a:rPr lang="es-PE" smtClean="0"/>
              <a:pPr/>
              <a:t>20/02/2024</a:t>
            </a:fld>
            <a:endParaRPr lang="es-PE" dirty="0"/>
          </a:p>
        </p:txBody>
      </p:sp>
      <p:pic>
        <p:nvPicPr>
          <p:cNvPr id="24" name="Picture 23"/>
          <p:cNvPicPr>
            <a:picLocks noChangeAspect="1"/>
          </p:cNvPicPr>
          <p:nvPr userDrawn="1"/>
        </p:nvPicPr>
        <p:blipFill>
          <a:blip r:embed="rId2" cstate="screen">
            <a:lum bright="-100000" contrast="-100000"/>
            <a:extLst>
              <a:ext uri="{28A0092B-C50C-407E-A947-70E740481C1C}">
                <a14:useLocalDpi xmlns:a14="http://schemas.microsoft.com/office/drawing/2010/main"/>
              </a:ext>
            </a:extLst>
          </a:blip>
          <a:stretch>
            <a:fillRect/>
          </a:stretch>
        </p:blipFill>
        <p:spPr>
          <a:xfrm>
            <a:off x="7479613" y="4687434"/>
            <a:ext cx="1376521" cy="233455"/>
          </a:xfrm>
          <a:prstGeom prst="rect">
            <a:avLst/>
          </a:prstGeom>
        </p:spPr>
      </p:pic>
    </p:spTree>
    <p:extLst>
      <p:ext uri="{BB962C8B-B14F-4D97-AF65-F5344CB8AC3E}">
        <p14:creationId xmlns:p14="http://schemas.microsoft.com/office/powerpoint/2010/main" val="1103269589"/>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ierre">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40"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87340" y="4587875"/>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383118" y="555626"/>
            <a:ext cx="7841031" cy="1161811"/>
          </a:xfrm>
          <a:prstGeom prst="rect">
            <a:avLst/>
          </a:prstGeom>
        </p:spPr>
      </p:pic>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8533" y="4687432"/>
            <a:ext cx="1377600" cy="233638"/>
          </a:xfrm>
          <a:prstGeom prst="rect">
            <a:avLst/>
          </a:prstGeom>
        </p:spPr>
      </p:pic>
      <p:sp>
        <p:nvSpPr>
          <p:cNvPr id="18" name="TextBox 17"/>
          <p:cNvSpPr txBox="1"/>
          <p:nvPr userDrawn="1"/>
        </p:nvSpPr>
        <p:spPr>
          <a:xfrm>
            <a:off x="383118" y="4742606"/>
            <a:ext cx="1562244" cy="123111"/>
          </a:xfrm>
          <a:prstGeom prst="rect">
            <a:avLst/>
          </a:prstGeom>
          <a:noFill/>
        </p:spPr>
        <p:txBody>
          <a:bodyPr wrap="square" lIns="0" tIns="0" rIns="0" bIns="0" rtlCol="0">
            <a:spAutoFit/>
          </a:bodyPr>
          <a:lstStyle/>
          <a:p>
            <a:pPr algn="l">
              <a:lnSpc>
                <a:spcPct val="80000"/>
              </a:lnSpc>
            </a:pPr>
            <a:r>
              <a:rPr lang="en-US" sz="1000" b="1" dirty="0">
                <a:solidFill>
                  <a:schemeClr val="bg1"/>
                </a:solidFill>
                <a:latin typeface="Segoe UI" charset="0"/>
                <a:ea typeface="Segoe UI" charset="0"/>
                <a:cs typeface="Segoe UI" charset="0"/>
              </a:rPr>
              <a:t>www.senati.edu.pe</a:t>
            </a:r>
          </a:p>
        </p:txBody>
      </p:sp>
    </p:spTree>
    <p:extLst>
      <p:ext uri="{BB962C8B-B14F-4D97-AF65-F5344CB8AC3E}">
        <p14:creationId xmlns:p14="http://schemas.microsoft.com/office/powerpoint/2010/main" val="2146033565"/>
      </p:ext>
    </p:extLst>
  </p:cSld>
  <p:clrMapOvr>
    <a:masterClrMapping/>
  </p:clrMapOvr>
  <p:extLst>
    <p:ext uri="{DCECCB84-F9BA-43D5-87BE-67443E8EF086}">
      <p15:sldGuideLst xmlns:p15="http://schemas.microsoft.com/office/powerpoint/2012/main">
        <p15:guide id="1" pos="136">
          <p15:clr>
            <a:srgbClr val="FBAE40"/>
          </p15:clr>
        </p15:guide>
        <p15:guide id="2" orient="horz" pos="1620">
          <p15:clr>
            <a:srgbClr val="FBAE40"/>
          </p15:clr>
        </p15:guide>
        <p15:guide id="3" pos="4184">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Portada 2">
    <p:bg>
      <p:bgPr>
        <a:solidFill>
          <a:schemeClr val="tx1"/>
        </a:solidFill>
        <a:effectLst/>
      </p:bgPr>
    </p:bg>
    <p:spTree>
      <p:nvGrpSpPr>
        <p:cNvPr id="1" name=""/>
        <p:cNvGrpSpPr/>
        <p:nvPr/>
      </p:nvGrpSpPr>
      <p:grpSpPr>
        <a:xfrm>
          <a:off x="0" y="0"/>
          <a:ext cx="0" cy="0"/>
          <a:chOff x="0" y="0"/>
          <a:chExt cx="0" cy="0"/>
        </a:xfrm>
      </p:grpSpPr>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0" y="2948683"/>
            <a:ext cx="9144000" cy="21948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p:cNvSpPr>
            <a:spLocks noGrp="1"/>
          </p:cNvSpPr>
          <p:nvPr>
            <p:ph type="body" sz="quarter" idx="10" hasCustomPrompt="1"/>
          </p:nvPr>
        </p:nvSpPr>
        <p:spPr>
          <a:xfrm>
            <a:off x="287338" y="3361075"/>
            <a:ext cx="5928527" cy="1055028"/>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12" name="Text Placeholder 3"/>
          <p:cNvSpPr>
            <a:spLocks noGrp="1"/>
          </p:cNvSpPr>
          <p:nvPr>
            <p:ph type="body" sz="quarter" idx="11" hasCustomPrompt="1"/>
          </p:nvPr>
        </p:nvSpPr>
        <p:spPr>
          <a:xfrm>
            <a:off x="287338" y="4413284"/>
            <a:ext cx="5928527" cy="337940"/>
          </a:xfrm>
          <a:prstGeom prst="rect">
            <a:avLst/>
          </a:prstGeom>
        </p:spPr>
        <p:txBody>
          <a:bodyPr lIns="0" tIns="0" rIns="0" bIns="0"/>
          <a:lstStyle>
            <a:lvl1pPr marL="0" indent="0">
              <a:buNone/>
              <a:defRPr sz="2400" b="1" baseline="0">
                <a:solidFill>
                  <a:schemeClr val="bg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
        <p:nvSpPr>
          <p:cNvPr id="14" name="TextBox 13"/>
          <p:cNvSpPr txBox="1"/>
          <p:nvPr userDrawn="1"/>
        </p:nvSpPr>
        <p:spPr>
          <a:xfrm>
            <a:off x="7547676" y="4535791"/>
            <a:ext cx="1308987" cy="215433"/>
          </a:xfrm>
          <a:prstGeom prst="rect">
            <a:avLst/>
          </a:prstGeom>
          <a:noFill/>
        </p:spPr>
        <p:txBody>
          <a:bodyPr wrap="square" lIns="0" tIns="45715" rIns="0" bIns="45715" rtlCol="0">
            <a:spAutoFit/>
          </a:bodyPr>
          <a:lstStyle/>
          <a:p>
            <a:pPr algn="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pic>
        <p:nvPicPr>
          <p:cNvPr id="15" name="Picture 14"/>
          <p:cNvPicPr>
            <a:picLocks noChangeAspect="1"/>
          </p:cNvPicPr>
          <p:nvPr userDrawn="1"/>
        </p:nvPicPr>
        <p:blipFill>
          <a:blip r:embed="rId2"/>
          <a:stretch>
            <a:fillRect/>
          </a:stretch>
        </p:blipFill>
        <p:spPr>
          <a:xfrm>
            <a:off x="287338" y="567265"/>
            <a:ext cx="2486683" cy="562315"/>
          </a:xfrm>
          <a:prstGeom prst="rect">
            <a:avLst/>
          </a:prstGeom>
        </p:spPr>
      </p:pic>
    </p:spTree>
    <p:extLst>
      <p:ext uri="{BB962C8B-B14F-4D97-AF65-F5344CB8AC3E}">
        <p14:creationId xmlns:p14="http://schemas.microsoft.com/office/powerpoint/2010/main" val="1624655284"/>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ridora 03">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bg1"/>
                </a:solidFill>
                <a:latin typeface="Arial"/>
                <a:cs typeface="Arial"/>
              </a:rPr>
              <a:t>www.senati.edu.pe</a:t>
            </a:r>
            <a:endParaRPr lang="en-US" sz="1000" dirty="0">
              <a:solidFill>
                <a:schemeClr val="bg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bg1"/>
                </a:solidFill>
                <a:latin typeface="Eurostile" charset="0"/>
                <a:ea typeface="Eurostile" charset="0"/>
                <a:cs typeface="Eurostile" charset="0"/>
              </a:defRPr>
            </a:lvl1pPr>
          </a:lstStyle>
          <a:p>
            <a:pPr lvl="0"/>
            <a:r>
              <a:rPr lang="en-US" dirty="0"/>
              <a:t>AQUÍ VA UN TÍTULO DE UNA, DOS O TRES LÍNEAS</a:t>
            </a:r>
          </a:p>
        </p:txBody>
      </p:sp>
    </p:spTree>
    <p:extLst>
      <p:ext uri="{BB962C8B-B14F-4D97-AF65-F5344CB8AC3E}">
        <p14:creationId xmlns:p14="http://schemas.microsoft.com/office/powerpoint/2010/main" val="1064619819"/>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ridora 02">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3" name="Straight Connector 12"/>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
        <p:nvSpPr>
          <p:cNvPr id="4" name="Text Placeholder 3"/>
          <p:cNvSpPr>
            <a:spLocks noGrp="1"/>
          </p:cNvSpPr>
          <p:nvPr>
            <p:ph type="body" sz="quarter" idx="10" hasCustomPrompt="1"/>
          </p:nvPr>
        </p:nvSpPr>
        <p:spPr>
          <a:xfrm>
            <a:off x="287338" y="555624"/>
            <a:ext cx="4703762" cy="2016125"/>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a:t>AQUÍ VA UN TÍTULO DE UNA, DOS O TRES LÍNEAS</a:t>
            </a:r>
          </a:p>
        </p:txBody>
      </p:sp>
      <p:sp>
        <p:nvSpPr>
          <p:cNvPr id="8" name="Text Placeholder 3"/>
          <p:cNvSpPr>
            <a:spLocks noGrp="1"/>
          </p:cNvSpPr>
          <p:nvPr>
            <p:ph type="body" sz="quarter" idx="11" hasCustomPrompt="1"/>
          </p:nvPr>
        </p:nvSpPr>
        <p:spPr>
          <a:xfrm>
            <a:off x="287338" y="2751193"/>
            <a:ext cx="5928527" cy="1055028"/>
          </a:xfrm>
          <a:prstGeom prst="rect">
            <a:avLst/>
          </a:prstGeom>
        </p:spPr>
        <p:txBody>
          <a:bodyPr lIns="0" tIns="0" rIns="0" bIns="0"/>
          <a:lstStyle>
            <a:lvl1pPr marL="0" indent="0">
              <a:buNone/>
              <a:defRPr sz="35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título</a:t>
            </a:r>
            <a:r>
              <a:rPr lang="en-US" dirty="0"/>
              <a:t> de </a:t>
            </a:r>
            <a:r>
              <a:rPr lang="en-US" dirty="0" err="1"/>
              <a:t>una</a:t>
            </a:r>
            <a:r>
              <a:rPr lang="en-US" dirty="0"/>
              <a:t>, dos o </a:t>
            </a:r>
            <a:r>
              <a:rPr lang="en-US" dirty="0" err="1"/>
              <a:t>tres</a:t>
            </a:r>
            <a:r>
              <a:rPr lang="en-US" dirty="0"/>
              <a:t> </a:t>
            </a:r>
            <a:r>
              <a:rPr lang="en-US" dirty="0" err="1"/>
              <a:t>líneas</a:t>
            </a:r>
            <a:endParaRPr lang="en-US" dirty="0"/>
          </a:p>
        </p:txBody>
      </p:sp>
      <p:sp>
        <p:nvSpPr>
          <p:cNvPr id="9" name="Text Placeholder 3"/>
          <p:cNvSpPr>
            <a:spLocks noGrp="1"/>
          </p:cNvSpPr>
          <p:nvPr>
            <p:ph type="body" sz="quarter" idx="12" hasCustomPrompt="1"/>
          </p:nvPr>
        </p:nvSpPr>
        <p:spPr>
          <a:xfrm>
            <a:off x="287338" y="3803402"/>
            <a:ext cx="5928527" cy="337940"/>
          </a:xfrm>
          <a:prstGeom prst="rect">
            <a:avLst/>
          </a:prstGeom>
        </p:spPr>
        <p:txBody>
          <a:bodyPr lIns="0" tIns="0" rIns="0" bIns="0"/>
          <a:lstStyle>
            <a:lvl1pPr marL="0" indent="0">
              <a:buNone/>
              <a:defRPr sz="2400" b="1" baseline="0">
                <a:solidFill>
                  <a:schemeClr val="tx1"/>
                </a:solidFill>
                <a:latin typeface="Eurostile" charset="0"/>
                <a:ea typeface="Eurostile" charset="0"/>
                <a:cs typeface="Eurostile" charset="0"/>
              </a:defRPr>
            </a:lvl1pPr>
          </a:lstStyle>
          <a:p>
            <a:pPr lvl="0"/>
            <a:r>
              <a:rPr lang="en-US" dirty="0" err="1"/>
              <a:t>Aquí</a:t>
            </a:r>
            <a:r>
              <a:rPr lang="en-US" dirty="0"/>
              <a:t> </a:t>
            </a:r>
            <a:r>
              <a:rPr lang="en-US" dirty="0" err="1"/>
              <a:t>va</a:t>
            </a:r>
            <a:r>
              <a:rPr lang="en-US" dirty="0"/>
              <a:t> un </a:t>
            </a:r>
            <a:r>
              <a:rPr lang="en-US" dirty="0" err="1"/>
              <a:t>subtítulo</a:t>
            </a:r>
            <a:r>
              <a:rPr lang="en-US" dirty="0"/>
              <a:t> de </a:t>
            </a:r>
            <a:r>
              <a:rPr lang="en-US" dirty="0" err="1"/>
              <a:t>una</a:t>
            </a:r>
            <a:r>
              <a:rPr lang="en-US" dirty="0"/>
              <a:t> </a:t>
            </a:r>
            <a:r>
              <a:rPr lang="en-US" dirty="0" err="1"/>
              <a:t>línea</a:t>
            </a:r>
            <a:endParaRPr lang="en-US" dirty="0"/>
          </a:p>
        </p:txBody>
      </p:sp>
    </p:spTree>
    <p:extLst>
      <p:ext uri="{BB962C8B-B14F-4D97-AF65-F5344CB8AC3E}">
        <p14:creationId xmlns:p14="http://schemas.microsoft.com/office/powerpoint/2010/main" val="1330477553"/>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1">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7"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34572924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7338" y="567265"/>
            <a:ext cx="3757722" cy="1022202"/>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 DE UNA, DOS O TRES LÍNEAS</a:t>
            </a:r>
          </a:p>
        </p:txBody>
      </p:sp>
      <p:sp>
        <p:nvSpPr>
          <p:cNvPr id="7" name="Content Placeholder 2"/>
          <p:cNvSpPr>
            <a:spLocks noGrp="1"/>
          </p:cNvSpPr>
          <p:nvPr>
            <p:ph idx="1" hasCustomPrompt="1"/>
          </p:nvPr>
        </p:nvSpPr>
        <p:spPr>
          <a:xfrm>
            <a:off x="287339" y="1779967"/>
            <a:ext cx="3757720" cy="2246759"/>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tx1"/>
              </a:buClr>
              <a:buSzTx/>
              <a:buFont typeface=".AppleSystemUIFont" charset="-120"/>
              <a:buChar char="&gt;"/>
              <a:tabLst/>
              <a:defRPr sz="1400" b="0" i="0">
                <a:solidFill>
                  <a:schemeClr val="tx1"/>
                </a:solidFill>
                <a:latin typeface="Arial" charset="0"/>
                <a:ea typeface="Arial" charset="0"/>
                <a:cs typeface="Arial" charset="0"/>
              </a:defRPr>
            </a:lvl1pPr>
            <a:lvl2pPr marL="685800" indent="-228600">
              <a:buClr>
                <a:srgbClr val="0A39E6"/>
              </a:buClr>
              <a:buFont typeface=".AppleSystemUIFont" charset="-120"/>
              <a:buChar char="&gt;"/>
              <a:defRPr sz="1400"/>
            </a:lvl2pPr>
            <a:lvl3pPr marL="1143000" indent="-228600">
              <a:buClr>
                <a:srgbClr val="0A39E6"/>
              </a:buClr>
              <a:buFont typeface=".AppleSystemUIFont" charset="-120"/>
              <a:buChar char="&gt;"/>
              <a:defRPr sz="1400"/>
            </a:lvl3pPr>
            <a:lvl4pPr marL="1600200" indent="-228600">
              <a:buClr>
                <a:srgbClr val="0A39E6"/>
              </a:buClr>
              <a:buFont typeface=".AppleSystemUIFont" charset="-120"/>
              <a:buChar char="&gt;"/>
              <a:defRPr sz="1400"/>
            </a:lvl4pPr>
            <a:lvl5pPr marL="2057400" indent="-228600">
              <a:buClr>
                <a:srgbClr val="0A39E6"/>
              </a:buClr>
              <a:buFont typeface=".AppleSystemUIFont" charset="-120"/>
              <a:buChar char="&gt;"/>
              <a:defRPr sz="1400"/>
            </a:lvl5pPr>
          </a:lstStyle>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a:p>
            <a:pPr lvl="0"/>
            <a:r>
              <a:rPr lang="en-US" dirty="0" err="1"/>
              <a:t>Aquí</a:t>
            </a:r>
            <a:r>
              <a:rPr lang="en-US" dirty="0"/>
              <a:t> </a:t>
            </a:r>
            <a:r>
              <a:rPr lang="en-US" dirty="0" err="1"/>
              <a:t>va</a:t>
            </a:r>
            <a:r>
              <a:rPr lang="en-US" dirty="0"/>
              <a:t> un </a:t>
            </a:r>
            <a:r>
              <a:rPr lang="en-US" dirty="0" err="1"/>
              <a:t>pequeño</a:t>
            </a:r>
            <a:r>
              <a:rPr lang="en-US" dirty="0"/>
              <a:t> </a:t>
            </a:r>
            <a:r>
              <a:rPr lang="en-US" dirty="0" err="1"/>
              <a:t>párrafo</a:t>
            </a:r>
            <a:r>
              <a:rPr lang="en-US" dirty="0"/>
              <a:t> </a:t>
            </a:r>
            <a:r>
              <a:rPr lang="en-US" dirty="0" err="1"/>
              <a:t>explicando</a:t>
            </a:r>
            <a:r>
              <a:rPr lang="en-US" dirty="0"/>
              <a:t> </a:t>
            </a:r>
            <a:r>
              <a:rPr lang="en-US" dirty="0" err="1"/>
              <a:t>algo</a:t>
            </a:r>
            <a:r>
              <a:rPr lang="en-US" dirty="0"/>
              <a:t> </a:t>
            </a:r>
            <a:r>
              <a:rPr lang="en-US" dirty="0" err="1"/>
              <a:t>importante</a:t>
            </a:r>
            <a:endParaRPr lang="en-US" dirty="0"/>
          </a:p>
          <a:p>
            <a:pPr lvl="0"/>
            <a:endParaRPr lang="en-US" dirty="0"/>
          </a:p>
        </p:txBody>
      </p:sp>
      <p:cxnSp>
        <p:nvCxnSpPr>
          <p:cNvPr id="8" name="Straight Connector 7"/>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0" name="Straight Connector 9"/>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815361177"/>
      </p:ext>
    </p:extLst>
  </p:cSld>
  <p:clrMapOvr>
    <a:masterClrMapping/>
  </p:clrMapOvr>
  <p:extLst>
    <p:ext uri="{DCECCB84-F9BA-43D5-87BE-67443E8EF086}">
      <p15:sldGuideLst xmlns:p15="http://schemas.microsoft.com/office/powerpoint/2012/main">
        <p15:guide id="1" pos="18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cxnSp>
        <p:nvCxnSpPr>
          <p:cNvPr id="9" name="Straight Connector 8"/>
          <p:cNvCxnSpPr/>
          <p:nvPr userDrawn="1"/>
        </p:nvCxnSpPr>
        <p:spPr>
          <a:xfrm>
            <a:off x="287338" y="4466799"/>
            <a:ext cx="856932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itle 1"/>
          <p:cNvSpPr>
            <a:spLocks noGrp="1"/>
          </p:cNvSpPr>
          <p:nvPr>
            <p:ph type="title" hasCustomPrompt="1"/>
          </p:nvPr>
        </p:nvSpPr>
        <p:spPr>
          <a:xfrm>
            <a:off x="287337" y="567265"/>
            <a:ext cx="8569325" cy="496888"/>
          </a:xfrm>
          <a:prstGeom prst="rect">
            <a:avLst/>
          </a:prstGeom>
        </p:spPr>
        <p:txBody>
          <a:bodyPr lIns="0" tIns="0" rIns="90000" anchor="t">
            <a:noAutofit/>
          </a:bodyPr>
          <a:lstStyle>
            <a:lvl1pPr>
              <a:defRPr sz="2600" b="1" i="0">
                <a:solidFill>
                  <a:schemeClr val="tx1"/>
                </a:solidFill>
                <a:latin typeface="Eurostile" charset="0"/>
                <a:ea typeface="Eurostile" charset="0"/>
                <a:cs typeface="Eurostile" charset="0"/>
              </a:defRPr>
            </a:lvl1pPr>
          </a:lstStyle>
          <a:p>
            <a:r>
              <a:rPr lang="en-US" dirty="0"/>
              <a:t>AQUÍ VA UN TÍTULO</a:t>
            </a:r>
          </a:p>
        </p:txBody>
      </p:sp>
      <p:sp>
        <p:nvSpPr>
          <p:cNvPr id="8" name="Text Placeholder 13"/>
          <p:cNvSpPr>
            <a:spLocks noGrp="1"/>
          </p:cNvSpPr>
          <p:nvPr>
            <p:ph type="body" sz="quarter" idx="10" hasCustomPrompt="1"/>
          </p:nvPr>
        </p:nvSpPr>
        <p:spPr>
          <a:xfrm>
            <a:off x="287336" y="1568323"/>
            <a:ext cx="4958431" cy="2125663"/>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buAutoNum type="arabicPeriod"/>
              <a:defRPr lang="en-US" sz="2200" kern="1200" dirty="0">
                <a:solidFill>
                  <a:srgbClr val="0A39E6"/>
                </a:solidFill>
                <a:latin typeface="Arial"/>
                <a:ea typeface="+mn-ea"/>
                <a:cs typeface="Arial"/>
              </a:defRPr>
            </a:lvl5pPr>
          </a:lstStyle>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a:p>
            <a:pPr lvl="0"/>
            <a:r>
              <a:rPr lang="en-US" dirty="0" err="1"/>
              <a:t>Aquí</a:t>
            </a:r>
            <a:r>
              <a:rPr lang="en-US" dirty="0"/>
              <a:t> </a:t>
            </a:r>
            <a:r>
              <a:rPr lang="en-US" dirty="0" err="1"/>
              <a:t>va</a:t>
            </a:r>
            <a:r>
              <a:rPr lang="en-US" dirty="0"/>
              <a:t> </a:t>
            </a:r>
            <a:r>
              <a:rPr lang="en-US" dirty="0" err="1"/>
              <a:t>una</a:t>
            </a:r>
            <a:r>
              <a:rPr lang="en-US" dirty="0"/>
              <a:t> </a:t>
            </a:r>
            <a:r>
              <a:rPr lang="en-US" dirty="0" err="1"/>
              <a:t>lista</a:t>
            </a:r>
            <a:r>
              <a:rPr lang="en-US" dirty="0"/>
              <a:t> </a:t>
            </a:r>
            <a:r>
              <a:rPr lang="en-US" dirty="0" err="1"/>
              <a:t>numerada</a:t>
            </a:r>
            <a:r>
              <a:rPr lang="en-US" dirty="0"/>
              <a:t>.</a:t>
            </a:r>
          </a:p>
        </p:txBody>
      </p:sp>
      <p:cxnSp>
        <p:nvCxnSpPr>
          <p:cNvPr id="10" name="Straight Connector 9"/>
          <p:cNvCxnSpPr/>
          <p:nvPr userDrawn="1"/>
        </p:nvCxnSpPr>
        <p:spPr>
          <a:xfrm>
            <a:off x="287338" y="4466799"/>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287338" y="4535791"/>
            <a:ext cx="1882834" cy="220563"/>
          </a:xfrm>
          <a:prstGeom prst="rect">
            <a:avLst/>
          </a:prstGeom>
          <a:noFill/>
        </p:spPr>
        <p:txBody>
          <a:bodyPr wrap="square" lIns="0" tIns="45715" rIns="90000" bIns="45715" rtlCol="0">
            <a:spAutoFit/>
          </a:bodyPr>
          <a:lstStyle/>
          <a:p>
            <a:pPr>
              <a:lnSpc>
                <a:spcPct val="80000"/>
              </a:lnSpc>
            </a:pPr>
            <a:r>
              <a:rPr lang="en-US" sz="1000" dirty="0" err="1">
                <a:solidFill>
                  <a:schemeClr val="tx1"/>
                </a:solidFill>
                <a:latin typeface="Arial"/>
                <a:cs typeface="Arial"/>
              </a:rPr>
              <a:t>www.senati.edu.pe</a:t>
            </a:r>
            <a:endParaRPr lang="en-US" sz="1000" dirty="0">
              <a:solidFill>
                <a:schemeClr val="tx1"/>
              </a:solidFill>
              <a:latin typeface="Arial"/>
              <a:cs typeface="Arial"/>
            </a:endParaRPr>
          </a:p>
        </p:txBody>
      </p:sp>
      <p:cxnSp>
        <p:nvCxnSpPr>
          <p:cNvPr id="12" name="Straight Connector 11"/>
          <p:cNvCxnSpPr/>
          <p:nvPr userDrawn="1"/>
        </p:nvCxnSpPr>
        <p:spPr>
          <a:xfrm>
            <a:off x="287338" y="311903"/>
            <a:ext cx="85693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lum bright="-100000" contrast="-100000"/>
          </a:blip>
          <a:stretch>
            <a:fillRect/>
          </a:stretch>
        </p:blipFill>
        <p:spPr>
          <a:xfrm>
            <a:off x="7394942" y="4591819"/>
            <a:ext cx="1455220" cy="329070"/>
          </a:xfrm>
          <a:prstGeom prst="rect">
            <a:avLst/>
          </a:prstGeom>
        </p:spPr>
      </p:pic>
    </p:spTree>
    <p:extLst>
      <p:ext uri="{BB962C8B-B14F-4D97-AF65-F5344CB8AC3E}">
        <p14:creationId xmlns:p14="http://schemas.microsoft.com/office/powerpoint/2010/main" val="151432962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620">
          <p15:clr>
            <a:srgbClr val="FBAE40"/>
          </p15:clr>
        </p15:guide>
        <p15:guide id="3" pos="5579">
          <p15:clr>
            <a:srgbClr val="FBAE40"/>
          </p15:clr>
        </p15:guide>
        <p15:guide id="4" orient="horz" pos="3094">
          <p15:clr>
            <a:srgbClr val="FBAE40"/>
          </p15:clr>
        </p15:guide>
        <p15:guide id="5" orient="horz" pos="2890">
          <p15:clr>
            <a:srgbClr val="FBAE40"/>
          </p15:clr>
        </p15:guide>
        <p15:guide id="6" orient="horz" pos="191">
          <p15:clr>
            <a:srgbClr val="FBAE40"/>
          </p15:clr>
        </p15:guide>
        <p15:guide id="7" orient="horz" pos="3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314420"/>
      </p:ext>
    </p:extLst>
  </p:cSld>
  <p:clrMap bg1="lt1" tx1="dk1" bg2="lt2" tx2="dk2" accent1="accent1" accent2="accent2" accent3="accent3" accent4="accent4" accent5="accent5" accent6="accent6" hlink="hlink" folHlink="folHlink"/>
  <p:sldLayoutIdLst>
    <p:sldLayoutId id="2147483675" r:id="rId1"/>
    <p:sldLayoutId id="2147483685" r:id="rId2"/>
    <p:sldLayoutId id="2147483707" r:id="rId3"/>
    <p:sldLayoutId id="2147483677" r:id="rId4"/>
    <p:sldLayoutId id="2147483684" r:id="rId5"/>
    <p:sldLayoutId id="2147483683" r:id="rId6"/>
    <p:sldLayoutId id="2147483681" r:id="rId7"/>
    <p:sldLayoutId id="2147483674" r:id="rId8"/>
    <p:sldLayoutId id="2147483682" r:id="rId9"/>
    <p:sldLayoutId id="2147483676"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6481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jpe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kahoot.i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268152" y="1564392"/>
            <a:ext cx="8739048" cy="2400657"/>
          </a:xfrm>
          <a:prstGeom prst="rect">
            <a:avLst/>
          </a:prstGeom>
          <a:noFill/>
        </p:spPr>
        <p:txBody>
          <a:bodyPr wrap="square" rtlCol="0">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s-ES" sz="5000" b="1" i="0" u="none" strike="noStrike" kern="1200" cap="none" spc="0" normalizeH="0" baseline="0" noProof="0" dirty="0">
                <a:ln w="12700">
                  <a:solidFill>
                    <a:schemeClr val="tx1"/>
                  </a:solidFill>
                </a:ln>
                <a:solidFill>
                  <a:prstClr val="white"/>
                </a:solidFill>
                <a:effectLst>
                  <a:glow rad="101600">
                    <a:schemeClr val="accent5">
                      <a:satMod val="175000"/>
                      <a:alpha val="40000"/>
                    </a:schemeClr>
                  </a:glow>
                  <a:outerShdw blurRad="38100" dist="38100" dir="2700000" algn="tl">
                    <a:srgbClr val="000000">
                      <a:alpha val="43137"/>
                    </a:srgbClr>
                  </a:outerShdw>
                </a:effectLst>
                <a:uLnTx/>
                <a:uFillTx/>
                <a:latin typeface="Arial Rounded MT Bold" panose="020F0704030504030204" pitchFamily="34" charset="0"/>
              </a:rPr>
              <a:t>Módulo 1 : </a:t>
            </a:r>
          </a:p>
          <a:p>
            <a:pPr marL="0" marR="0" lvl="0" indent="0" algn="l" defTabSz="457148" rtl="0" eaLnBrk="1" fontAlgn="auto" latinLnBrk="0" hangingPunct="1">
              <a:lnSpc>
                <a:spcPct val="100000"/>
              </a:lnSpc>
              <a:spcBef>
                <a:spcPts val="0"/>
              </a:spcBef>
              <a:spcAft>
                <a:spcPts val="0"/>
              </a:spcAft>
              <a:buClrTx/>
              <a:buSzTx/>
              <a:buFontTx/>
              <a:buNone/>
              <a:tabLst/>
              <a:defRPr/>
            </a:pPr>
            <a:r>
              <a:rPr kumimoji="0" lang="es-ES" sz="5000" b="1" i="0" u="none" strike="noStrike" kern="1200" cap="none" spc="0" normalizeH="0" baseline="0" noProof="0" dirty="0">
                <a:ln w="12700">
                  <a:solidFill>
                    <a:schemeClr val="tx1"/>
                  </a:solidFill>
                </a:ln>
                <a:solidFill>
                  <a:prstClr val="white"/>
                </a:solidFill>
                <a:effectLst>
                  <a:glow rad="101600">
                    <a:schemeClr val="accent5">
                      <a:satMod val="175000"/>
                      <a:alpha val="40000"/>
                    </a:schemeClr>
                  </a:glow>
                  <a:outerShdw blurRad="38100" dist="38100" dir="2700000" algn="tl">
                    <a:srgbClr val="000000">
                      <a:alpha val="43137"/>
                    </a:srgbClr>
                  </a:outerShdw>
                </a:effectLst>
                <a:uLnTx/>
                <a:uFillTx/>
                <a:latin typeface="Arial Rounded MT Bold" panose="020F0704030504030204" pitchFamily="34" charset="0"/>
              </a:rPr>
              <a:t>Algoritmia de Programación del Software</a:t>
            </a:r>
          </a:p>
        </p:txBody>
      </p:sp>
    </p:spTree>
    <p:extLst>
      <p:ext uri="{BB962C8B-B14F-4D97-AF65-F5344CB8AC3E}">
        <p14:creationId xmlns:p14="http://schemas.microsoft.com/office/powerpoint/2010/main" val="169185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61B24-CEE2-5CB7-5091-61B944042402}"/>
              </a:ext>
            </a:extLst>
          </p:cNvPr>
          <p:cNvSpPr>
            <a:spLocks noGrp="1"/>
          </p:cNvSpPr>
          <p:nvPr>
            <p:ph type="title"/>
          </p:nvPr>
        </p:nvSpPr>
        <p:spPr/>
        <p:txBody>
          <a:bodyPr/>
          <a:lstStyle/>
          <a:p>
            <a:r>
              <a:rPr lang="es-ES" dirty="0"/>
              <a:t>Invocando al Interprete de Python</a:t>
            </a:r>
          </a:p>
        </p:txBody>
      </p:sp>
      <p:sp>
        <p:nvSpPr>
          <p:cNvPr id="3" name="Marcador de texto 2">
            <a:extLst>
              <a:ext uri="{FF2B5EF4-FFF2-40B4-BE49-F238E27FC236}">
                <a16:creationId xmlns:a16="http://schemas.microsoft.com/office/drawing/2014/main" id="{F1747D7B-F9E2-C84F-4D50-02CD15E06D16}"/>
              </a:ext>
            </a:extLst>
          </p:cNvPr>
          <p:cNvSpPr>
            <a:spLocks noGrp="1"/>
          </p:cNvSpPr>
          <p:nvPr>
            <p:ph type="body" sz="quarter" idx="10"/>
          </p:nvPr>
        </p:nvSpPr>
        <p:spPr/>
        <p:txBody>
          <a:bodyPr/>
          <a:lstStyle/>
          <a:p>
            <a:endParaRPr lang="es-ES"/>
          </a:p>
        </p:txBody>
      </p:sp>
      <p:pic>
        <p:nvPicPr>
          <p:cNvPr id="5" name="Imagen 4">
            <a:extLst>
              <a:ext uri="{FF2B5EF4-FFF2-40B4-BE49-F238E27FC236}">
                <a16:creationId xmlns:a16="http://schemas.microsoft.com/office/drawing/2014/main" id="{9AB30DA1-1FED-CF02-D63C-BFF26E5C010B}"/>
              </a:ext>
            </a:extLst>
          </p:cNvPr>
          <p:cNvPicPr>
            <a:picLocks noChangeAspect="1"/>
          </p:cNvPicPr>
          <p:nvPr/>
        </p:nvPicPr>
        <p:blipFill rotWithShape="1">
          <a:blip r:embed="rId2"/>
          <a:srcRect r="49357" b="62922"/>
          <a:stretch/>
        </p:blipFill>
        <p:spPr>
          <a:xfrm>
            <a:off x="287337" y="1092690"/>
            <a:ext cx="7473912" cy="3077970"/>
          </a:xfrm>
          <a:prstGeom prst="rect">
            <a:avLst/>
          </a:prstGeom>
        </p:spPr>
      </p:pic>
    </p:spTree>
    <p:extLst>
      <p:ext uri="{BB962C8B-B14F-4D97-AF65-F5344CB8AC3E}">
        <p14:creationId xmlns:p14="http://schemas.microsoft.com/office/powerpoint/2010/main" val="22148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A52272-FBFC-877B-E958-D845E8AA0B9D}"/>
              </a:ext>
            </a:extLst>
          </p:cNvPr>
          <p:cNvPicPr>
            <a:picLocks noChangeAspect="1"/>
          </p:cNvPicPr>
          <p:nvPr/>
        </p:nvPicPr>
        <p:blipFill rotWithShape="1">
          <a:blip r:embed="rId2"/>
          <a:srcRect l="2972" t="64512" r="53949" b="28342"/>
          <a:stretch/>
        </p:blipFill>
        <p:spPr>
          <a:xfrm>
            <a:off x="2563091" y="442575"/>
            <a:ext cx="5624945" cy="1049636"/>
          </a:xfrm>
          <a:prstGeom prst="rect">
            <a:avLst/>
          </a:prstGeom>
        </p:spPr>
      </p:pic>
      <p:pic>
        <p:nvPicPr>
          <p:cNvPr id="7" name="Imagen 6">
            <a:extLst>
              <a:ext uri="{FF2B5EF4-FFF2-40B4-BE49-F238E27FC236}">
                <a16:creationId xmlns:a16="http://schemas.microsoft.com/office/drawing/2014/main" id="{C302A095-BE2A-3A5B-1F02-709ECF1BEA5E}"/>
              </a:ext>
            </a:extLst>
          </p:cNvPr>
          <p:cNvPicPr>
            <a:picLocks noChangeAspect="1"/>
          </p:cNvPicPr>
          <p:nvPr/>
        </p:nvPicPr>
        <p:blipFill>
          <a:blip r:embed="rId3"/>
          <a:stretch>
            <a:fillRect/>
          </a:stretch>
        </p:blipFill>
        <p:spPr>
          <a:xfrm>
            <a:off x="2563091" y="1567294"/>
            <a:ext cx="5811981" cy="2764809"/>
          </a:xfrm>
          <a:prstGeom prst="rect">
            <a:avLst/>
          </a:prstGeom>
        </p:spPr>
      </p:pic>
      <p:sp>
        <p:nvSpPr>
          <p:cNvPr id="8" name="Título 1">
            <a:extLst>
              <a:ext uri="{FF2B5EF4-FFF2-40B4-BE49-F238E27FC236}">
                <a16:creationId xmlns:a16="http://schemas.microsoft.com/office/drawing/2014/main" id="{2FD6BB02-3C32-1F0F-6626-7209C6354459}"/>
              </a:ext>
            </a:extLst>
          </p:cNvPr>
          <p:cNvSpPr>
            <a:spLocks noGrp="1"/>
          </p:cNvSpPr>
          <p:nvPr>
            <p:ph type="title"/>
          </p:nvPr>
        </p:nvSpPr>
        <p:spPr>
          <a:xfrm>
            <a:off x="287337" y="1836688"/>
            <a:ext cx="2088718" cy="1017349"/>
          </a:xfrm>
        </p:spPr>
        <p:txBody>
          <a:bodyPr/>
          <a:lstStyle/>
          <a:p>
            <a:r>
              <a:rPr lang="es-ES" sz="3600" dirty="0"/>
              <a:t>CONSOLA DE PYTHON</a:t>
            </a:r>
          </a:p>
        </p:txBody>
      </p:sp>
    </p:spTree>
    <p:extLst>
      <p:ext uri="{BB962C8B-B14F-4D97-AF65-F5344CB8AC3E}">
        <p14:creationId xmlns:p14="http://schemas.microsoft.com/office/powerpoint/2010/main" val="3844078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A8A016A-F974-2647-7662-B3D520AF5431}"/>
              </a:ext>
            </a:extLst>
          </p:cNvPr>
          <p:cNvPicPr>
            <a:picLocks noChangeAspect="1"/>
          </p:cNvPicPr>
          <p:nvPr/>
        </p:nvPicPr>
        <p:blipFill rotWithShape="1">
          <a:blip r:embed="rId2"/>
          <a:srcRect t="18044" b="11901"/>
          <a:stretch/>
        </p:blipFill>
        <p:spPr>
          <a:xfrm>
            <a:off x="286830" y="959005"/>
            <a:ext cx="8532000" cy="2988527"/>
          </a:xfrm>
          <a:prstGeom prst="rect">
            <a:avLst/>
          </a:prstGeom>
          <a:ln>
            <a:noFill/>
          </a:ln>
          <a:effectLst>
            <a:softEdge rad="112500"/>
          </a:effectLst>
        </p:spPr>
      </p:pic>
    </p:spTree>
    <p:extLst>
      <p:ext uri="{BB962C8B-B14F-4D97-AF65-F5344CB8AC3E}">
        <p14:creationId xmlns:p14="http://schemas.microsoft.com/office/powerpoint/2010/main" val="4749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rudrabarad/Gifs: Collection of some Coding / Programming Gifs that  can be used in Special Repository :trollface:">
            <a:extLst>
              <a:ext uri="{FF2B5EF4-FFF2-40B4-BE49-F238E27FC236}">
                <a16:creationId xmlns:a16="http://schemas.microsoft.com/office/drawing/2014/main" id="{C8C8B208-03E5-8DEA-2572-D19D45D1E65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2300" y="2289150"/>
            <a:ext cx="3162600" cy="23719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BB25EBB-2535-A991-B86F-7C34EF769B72}"/>
              </a:ext>
            </a:extLst>
          </p:cNvPr>
          <p:cNvSpPr txBox="1"/>
          <p:nvPr/>
        </p:nvSpPr>
        <p:spPr>
          <a:xfrm>
            <a:off x="136432" y="1311529"/>
            <a:ext cx="8871135" cy="1569660"/>
          </a:xfrm>
          <a:prstGeom prst="rect">
            <a:avLst/>
          </a:prstGeom>
          <a:noFill/>
        </p:spPr>
        <p:txBody>
          <a:bodyPr wrap="square" rtlCol="0">
            <a:spAutoFit/>
          </a:bodyPr>
          <a:lstStyle/>
          <a:p>
            <a:pPr algn="ctr"/>
            <a:r>
              <a:rPr lang="es-MX" sz="9400" b="1" dirty="0">
                <a:effectLst>
                  <a:outerShdw blurRad="38100" dist="38100" dir="2700000" algn="tl">
                    <a:srgbClr val="000000">
                      <a:alpha val="43137"/>
                    </a:srgbClr>
                  </a:outerShdw>
                </a:effectLst>
                <a:latin typeface="Montserrat" panose="00000500000000000000" pitchFamily="2" charset="0"/>
              </a:rPr>
              <a:t>TECNOLOGIA    </a:t>
            </a:r>
            <a:endParaRPr lang="es-PE" sz="9400" b="1" dirty="0">
              <a:effectLst>
                <a:outerShdw blurRad="38100" dist="38100" dir="2700000" algn="tl">
                  <a:srgbClr val="000000">
                    <a:alpha val="43137"/>
                  </a:srgbClr>
                </a:outerShdw>
              </a:effectLst>
              <a:latin typeface="Montserrat" panose="00000500000000000000" pitchFamily="2" charset="0"/>
            </a:endParaRPr>
          </a:p>
        </p:txBody>
      </p:sp>
    </p:spTree>
    <p:extLst>
      <p:ext uri="{BB962C8B-B14F-4D97-AF65-F5344CB8AC3E}">
        <p14:creationId xmlns:p14="http://schemas.microsoft.com/office/powerpoint/2010/main" val="218975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F0EE321-04EC-6E15-F9D4-E30AEB071168}"/>
              </a:ext>
            </a:extLst>
          </p:cNvPr>
          <p:cNvPicPr>
            <a:picLocks noChangeAspect="1"/>
          </p:cNvPicPr>
          <p:nvPr/>
        </p:nvPicPr>
        <p:blipFill>
          <a:blip r:embed="rId2"/>
          <a:stretch>
            <a:fillRect/>
          </a:stretch>
        </p:blipFill>
        <p:spPr>
          <a:xfrm>
            <a:off x="0" y="710883"/>
            <a:ext cx="9144000" cy="3304134"/>
          </a:xfrm>
          <a:prstGeom prst="rect">
            <a:avLst/>
          </a:prstGeom>
        </p:spPr>
      </p:pic>
      <p:sp>
        <p:nvSpPr>
          <p:cNvPr id="9" name="Rectángulo: esquinas redondeadas 8">
            <a:extLst>
              <a:ext uri="{FF2B5EF4-FFF2-40B4-BE49-F238E27FC236}">
                <a16:creationId xmlns:a16="http://schemas.microsoft.com/office/drawing/2014/main" id="{EE03E3D8-6AD4-9A53-694B-8D4A7E3235A3}"/>
              </a:ext>
            </a:extLst>
          </p:cNvPr>
          <p:cNvSpPr/>
          <p:nvPr/>
        </p:nvSpPr>
        <p:spPr>
          <a:xfrm>
            <a:off x="252000" y="2484000"/>
            <a:ext cx="2361600" cy="1202400"/>
          </a:xfrm>
          <a:prstGeom prst="round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7C64D06D-DA44-7DD9-699A-206024DB75AE}"/>
              </a:ext>
            </a:extLst>
          </p:cNvPr>
          <p:cNvPicPr>
            <a:picLocks noChangeAspect="1"/>
          </p:cNvPicPr>
          <p:nvPr/>
        </p:nvPicPr>
        <p:blipFill rotWithShape="1">
          <a:blip r:embed="rId3"/>
          <a:srcRect l="27886" r="30341"/>
          <a:stretch/>
        </p:blipFill>
        <p:spPr>
          <a:xfrm>
            <a:off x="939600" y="2115594"/>
            <a:ext cx="986400" cy="1769765"/>
          </a:xfrm>
          <a:prstGeom prst="rect">
            <a:avLst/>
          </a:prstGeom>
        </p:spPr>
      </p:pic>
    </p:spTree>
    <p:extLst>
      <p:ext uri="{BB962C8B-B14F-4D97-AF65-F5344CB8AC3E}">
        <p14:creationId xmlns:p14="http://schemas.microsoft.com/office/powerpoint/2010/main" val="91334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330C36-CC80-95CB-D7EB-4FAFF102BF67}"/>
              </a:ext>
            </a:extLst>
          </p:cNvPr>
          <p:cNvPicPr>
            <a:picLocks noChangeAspect="1"/>
          </p:cNvPicPr>
          <p:nvPr/>
        </p:nvPicPr>
        <p:blipFill>
          <a:blip r:embed="rId2"/>
          <a:stretch>
            <a:fillRect/>
          </a:stretch>
        </p:blipFill>
        <p:spPr>
          <a:xfrm>
            <a:off x="1474790" y="331200"/>
            <a:ext cx="5864984" cy="4075200"/>
          </a:xfrm>
          <a:prstGeom prst="rect">
            <a:avLst/>
          </a:prstGeom>
        </p:spPr>
      </p:pic>
    </p:spTree>
    <p:extLst>
      <p:ext uri="{BB962C8B-B14F-4D97-AF65-F5344CB8AC3E}">
        <p14:creationId xmlns:p14="http://schemas.microsoft.com/office/powerpoint/2010/main" val="258207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DBF3D78-FCDD-D231-09BF-95BA9F585A04}"/>
              </a:ext>
            </a:extLst>
          </p:cNvPr>
          <p:cNvPicPr>
            <a:picLocks noChangeAspect="1"/>
          </p:cNvPicPr>
          <p:nvPr/>
        </p:nvPicPr>
        <p:blipFill>
          <a:blip r:embed="rId2"/>
          <a:stretch>
            <a:fillRect/>
          </a:stretch>
        </p:blipFill>
        <p:spPr>
          <a:xfrm>
            <a:off x="1377199" y="355672"/>
            <a:ext cx="6389602" cy="4000328"/>
          </a:xfrm>
          <a:prstGeom prst="rect">
            <a:avLst/>
          </a:prstGeom>
        </p:spPr>
      </p:pic>
    </p:spTree>
    <p:extLst>
      <p:ext uri="{BB962C8B-B14F-4D97-AF65-F5344CB8AC3E}">
        <p14:creationId xmlns:p14="http://schemas.microsoft.com/office/powerpoint/2010/main" val="361019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ython: Operators | Facing Issues On IT">
            <a:extLst>
              <a:ext uri="{FF2B5EF4-FFF2-40B4-BE49-F238E27FC236}">
                <a16:creationId xmlns:a16="http://schemas.microsoft.com/office/drawing/2014/main" id="{2208D1F9-99A6-3CE5-329A-21A38F215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81" y="1130400"/>
            <a:ext cx="8400469" cy="268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877A743-3733-FC5B-0DDB-E8C2EF51C355}"/>
              </a:ext>
            </a:extLst>
          </p:cNvPr>
          <p:cNvSpPr>
            <a:spLocks noGrp="1"/>
          </p:cNvSpPr>
          <p:nvPr>
            <p:ph type="body" sz="quarter" idx="10"/>
          </p:nvPr>
        </p:nvSpPr>
        <p:spPr/>
        <p:txBody>
          <a:bodyPr/>
          <a:lstStyle/>
          <a:p>
            <a:endParaRPr lang="es-PE"/>
          </a:p>
        </p:txBody>
      </p:sp>
      <p:pic>
        <p:nvPicPr>
          <p:cNvPr id="5" name="Imagen 4">
            <a:extLst>
              <a:ext uri="{FF2B5EF4-FFF2-40B4-BE49-F238E27FC236}">
                <a16:creationId xmlns:a16="http://schemas.microsoft.com/office/drawing/2014/main" id="{F45600E4-D975-1898-7DBB-2B3AB84F4CF2}"/>
              </a:ext>
            </a:extLst>
          </p:cNvPr>
          <p:cNvPicPr>
            <a:picLocks noChangeAspect="1"/>
          </p:cNvPicPr>
          <p:nvPr/>
        </p:nvPicPr>
        <p:blipFill>
          <a:blip r:embed="rId2"/>
          <a:stretch>
            <a:fillRect/>
          </a:stretch>
        </p:blipFill>
        <p:spPr>
          <a:xfrm>
            <a:off x="287337" y="426937"/>
            <a:ext cx="6638925" cy="3857625"/>
          </a:xfrm>
          <a:prstGeom prst="rect">
            <a:avLst/>
          </a:prstGeom>
        </p:spPr>
      </p:pic>
      <p:sp>
        <p:nvSpPr>
          <p:cNvPr id="6" name="CuadroTexto 5">
            <a:extLst>
              <a:ext uri="{FF2B5EF4-FFF2-40B4-BE49-F238E27FC236}">
                <a16:creationId xmlns:a16="http://schemas.microsoft.com/office/drawing/2014/main" id="{285406F5-7814-8BAB-7430-E2C87451D015}"/>
              </a:ext>
            </a:extLst>
          </p:cNvPr>
          <p:cNvSpPr txBox="1"/>
          <p:nvPr/>
        </p:nvSpPr>
        <p:spPr>
          <a:xfrm>
            <a:off x="7171863" y="1735200"/>
            <a:ext cx="1684800" cy="1015663"/>
          </a:xfrm>
          <a:prstGeom prst="rect">
            <a:avLst/>
          </a:prstGeom>
          <a:noFill/>
        </p:spPr>
        <p:txBody>
          <a:bodyPr wrap="square" rtlCol="0">
            <a:spAutoFit/>
          </a:bodyPr>
          <a:lstStyle/>
          <a:p>
            <a:pPr algn="ctr"/>
            <a:r>
              <a:rPr lang="es-MX" sz="2000" b="1" dirty="0">
                <a:latin typeface="Montserrat" panose="00000500000000000000" pitchFamily="2" charset="0"/>
              </a:rPr>
              <a:t>METODOS EN PYTHON</a:t>
            </a:r>
            <a:endParaRPr lang="es-PE" sz="2000" b="1" dirty="0">
              <a:latin typeface="Montserrat" panose="00000500000000000000" pitchFamily="2" charset="0"/>
            </a:endParaRPr>
          </a:p>
        </p:txBody>
      </p:sp>
    </p:spTree>
    <p:extLst>
      <p:ext uri="{BB962C8B-B14F-4D97-AF65-F5344CB8AC3E}">
        <p14:creationId xmlns:p14="http://schemas.microsoft.com/office/powerpoint/2010/main" val="224623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85406F5-7814-8BAB-7430-E2C87451D015}"/>
              </a:ext>
            </a:extLst>
          </p:cNvPr>
          <p:cNvSpPr txBox="1"/>
          <p:nvPr/>
        </p:nvSpPr>
        <p:spPr>
          <a:xfrm>
            <a:off x="324662" y="370192"/>
            <a:ext cx="8315338" cy="1015663"/>
          </a:xfrm>
          <a:prstGeom prst="rect">
            <a:avLst/>
          </a:prstGeom>
          <a:noFill/>
        </p:spPr>
        <p:txBody>
          <a:bodyPr wrap="square" rtlCol="0">
            <a:spAutoFit/>
          </a:bodyPr>
          <a:lstStyle/>
          <a:p>
            <a:pPr algn="ctr"/>
            <a:r>
              <a:rPr lang="es-MX" sz="3000" b="1" dirty="0">
                <a:effectLst>
                  <a:outerShdw blurRad="38100" dist="38100" dir="2700000" algn="tl">
                    <a:srgbClr val="000000">
                      <a:alpha val="43137"/>
                    </a:srgbClr>
                  </a:outerShdw>
                </a:effectLst>
                <a:latin typeface="Montserrat" panose="00000500000000000000" pitchFamily="2" charset="0"/>
              </a:rPr>
              <a:t>Estructura de decisión, secuencial y de repetición en programas</a:t>
            </a:r>
            <a:endParaRPr lang="es-PE" sz="3000" b="1" dirty="0">
              <a:effectLst>
                <a:outerShdw blurRad="38100" dist="38100" dir="2700000" algn="tl">
                  <a:srgbClr val="000000">
                    <a:alpha val="43137"/>
                  </a:srgbClr>
                </a:outerShdw>
              </a:effectLst>
              <a:latin typeface="Montserrat" panose="00000500000000000000" pitchFamily="2" charset="0"/>
            </a:endParaRPr>
          </a:p>
        </p:txBody>
      </p:sp>
      <p:sp>
        <p:nvSpPr>
          <p:cNvPr id="3" name="CuadroTexto 2">
            <a:extLst>
              <a:ext uri="{FF2B5EF4-FFF2-40B4-BE49-F238E27FC236}">
                <a16:creationId xmlns:a16="http://schemas.microsoft.com/office/drawing/2014/main" id="{3259179C-BBC1-B4FD-5C80-1735476D9A2F}"/>
              </a:ext>
            </a:extLst>
          </p:cNvPr>
          <p:cNvSpPr txBox="1"/>
          <p:nvPr/>
        </p:nvSpPr>
        <p:spPr>
          <a:xfrm>
            <a:off x="693330" y="1460818"/>
            <a:ext cx="7809870" cy="2677656"/>
          </a:xfrm>
          <a:prstGeom prst="rect">
            <a:avLst/>
          </a:prstGeom>
          <a:noFill/>
        </p:spPr>
        <p:txBody>
          <a:bodyPr wrap="square">
            <a:spAutoFit/>
          </a:bodyPr>
          <a:lstStyle/>
          <a:p>
            <a:pPr algn="just"/>
            <a:r>
              <a:rPr lang="es-MX" sz="2400" b="0" i="0" dirty="0">
                <a:effectLst/>
                <a:latin typeface="Montserrat" panose="00000500000000000000" pitchFamily="2" charset="0"/>
              </a:rPr>
              <a:t>Llamaremos estructura a una instrucción o conjunto de instrucciones que controlan el flujo del programa para que éste sea secuencial, alternativo o repetitivo. De ahí la denominación de estructura secuencial, estructura de decisión o estructura de repetición, que gráficamente podemos asociar a:</a:t>
            </a:r>
            <a:endParaRPr lang="es-PE" sz="2400" dirty="0">
              <a:latin typeface="Montserrat" panose="00000500000000000000" pitchFamily="2" charset="0"/>
            </a:endParaRPr>
          </a:p>
        </p:txBody>
      </p:sp>
    </p:spTree>
    <p:extLst>
      <p:ext uri="{BB962C8B-B14F-4D97-AF65-F5344CB8AC3E}">
        <p14:creationId xmlns:p14="http://schemas.microsoft.com/office/powerpoint/2010/main" val="357278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a:stretch>
        </a:blip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680247" y="3166549"/>
            <a:ext cx="1616553" cy="483852"/>
          </a:xfrm>
          <a:prstGeom prst="rect">
            <a:avLst/>
          </a:prstGeom>
        </p:spPr>
        <p:txBody>
          <a:bodyPr lIns="0" tIns="0" rIns="0" bIns="0">
            <a:normAutofit/>
          </a:bodyPr>
          <a:lstStyle>
            <a:lvl1pPr marL="0" indent="0">
              <a:buNone/>
              <a:defRPr sz="3500" b="1" baseline="0">
                <a:solidFill>
                  <a:schemeClr val="tx1"/>
                </a:solidFill>
                <a:latin typeface="Eurostile" charset="0"/>
                <a:ea typeface="Eurostile" charset="0"/>
                <a:cs typeface="Eurostile" charset="0"/>
              </a:defRPr>
            </a:lvl1pPr>
          </a:lstStyle>
          <a:p>
            <a:pPr lvl="0"/>
            <a:r>
              <a:rPr lang="en-US" dirty="0"/>
              <a:t>SEMANA 2</a:t>
            </a:r>
          </a:p>
          <a:p>
            <a:pPr lvl="0"/>
            <a:endParaRPr lang="en-US" dirty="0"/>
          </a:p>
        </p:txBody>
      </p:sp>
      <p:sp>
        <p:nvSpPr>
          <p:cNvPr id="7" name="Text Placeholder 3"/>
          <p:cNvSpPr>
            <a:spLocks noGrp="1"/>
          </p:cNvSpPr>
          <p:nvPr>
            <p:ph type="body" sz="quarter" idx="11"/>
          </p:nvPr>
        </p:nvSpPr>
        <p:spPr>
          <a:xfrm>
            <a:off x="680247" y="3737087"/>
            <a:ext cx="7707753" cy="1214795"/>
          </a:xfrm>
          <a:prstGeom prst="rect">
            <a:avLst/>
          </a:prstGeom>
        </p:spPr>
        <p:txBody>
          <a:bodyPr lIns="0" tIns="0" rIns="0" bIns="0">
            <a:normAutofit/>
          </a:bodyPr>
          <a:lstStyle>
            <a:lvl1pPr marL="0" indent="0">
              <a:buNone/>
              <a:defRPr sz="2400" b="1" baseline="0">
                <a:solidFill>
                  <a:schemeClr val="tx1"/>
                </a:solidFill>
                <a:latin typeface="Eurostile" charset="0"/>
                <a:ea typeface="Eurostile" charset="0"/>
                <a:cs typeface="Eurostile" charset="0"/>
              </a:defRPr>
            </a:lvl1pPr>
          </a:lstStyle>
          <a:p>
            <a:pPr lvl="0"/>
            <a:r>
              <a:rPr lang="es-ES" sz="2500" dirty="0">
                <a:latin typeface="Eurostile"/>
              </a:rPr>
              <a:t>Modulo Formativo: </a:t>
            </a:r>
            <a:r>
              <a:rPr lang="es-MX" sz="2500" b="1" i="0" dirty="0">
                <a:solidFill>
                  <a:srgbClr val="000000"/>
                </a:solidFill>
                <a:effectLst/>
                <a:latin typeface="Eurostile"/>
              </a:rPr>
              <a:t>ALGORITMIA PARA EL DESARROLLO DE PROGRAMAS</a:t>
            </a:r>
            <a:r>
              <a:rPr lang="es-MX" sz="2500" dirty="0">
                <a:latin typeface="Eurostile"/>
              </a:rPr>
              <a:t> </a:t>
            </a:r>
            <a:br>
              <a:rPr lang="es-MX" sz="2500" dirty="0">
                <a:latin typeface="Eurostile"/>
              </a:rPr>
            </a:br>
            <a:r>
              <a:rPr lang="es-ES" sz="2500" b="0" dirty="0">
                <a:latin typeface="Eurostile"/>
              </a:rPr>
              <a:t>Semestre: II</a:t>
            </a:r>
          </a:p>
          <a:p>
            <a:pPr lvl="0"/>
            <a:r>
              <a:rPr lang="es-ES" b="0" dirty="0">
                <a:latin typeface="Eurostile"/>
              </a:rPr>
              <a:t>Instructor: Gabriel Ojitos Landa</a:t>
            </a:r>
          </a:p>
        </p:txBody>
      </p:sp>
    </p:spTree>
    <p:extLst>
      <p:ext uri="{BB962C8B-B14F-4D97-AF65-F5344CB8AC3E}">
        <p14:creationId xmlns:p14="http://schemas.microsoft.com/office/powerpoint/2010/main" val="79107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Estructuras de decisión, secuencial y de repetición en programación.  Esquema algorítmico. (CU00141A)">
            <a:extLst>
              <a:ext uri="{FF2B5EF4-FFF2-40B4-BE49-F238E27FC236}">
                <a16:creationId xmlns:a16="http://schemas.microsoft.com/office/drawing/2014/main" id="{165DACB6-5B6D-B8AD-852C-A8A284E88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61" y="944965"/>
            <a:ext cx="7968075" cy="264540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3973F43-2030-EEEF-D466-48EE0901C047}"/>
              </a:ext>
            </a:extLst>
          </p:cNvPr>
          <p:cNvSpPr txBox="1"/>
          <p:nvPr/>
        </p:nvSpPr>
        <p:spPr>
          <a:xfrm>
            <a:off x="756000" y="3346900"/>
            <a:ext cx="1483200" cy="369332"/>
          </a:xfrm>
          <a:prstGeom prst="rect">
            <a:avLst/>
          </a:prstGeom>
          <a:noFill/>
        </p:spPr>
        <p:txBody>
          <a:bodyPr wrap="square" rtlCol="0">
            <a:spAutoFit/>
          </a:bodyPr>
          <a:lstStyle/>
          <a:p>
            <a:pPr algn="ctr"/>
            <a:r>
              <a:rPr lang="es-MX" b="1" dirty="0">
                <a:latin typeface="Montserrat" panose="00000500000000000000" pitchFamily="2" charset="0"/>
              </a:rPr>
              <a:t>Secuencial</a:t>
            </a:r>
            <a:endParaRPr lang="es-PE" b="1" dirty="0">
              <a:latin typeface="Montserrat" panose="00000500000000000000" pitchFamily="2" charset="0"/>
            </a:endParaRPr>
          </a:p>
        </p:txBody>
      </p:sp>
      <p:sp>
        <p:nvSpPr>
          <p:cNvPr id="5" name="CuadroTexto 4">
            <a:extLst>
              <a:ext uri="{FF2B5EF4-FFF2-40B4-BE49-F238E27FC236}">
                <a16:creationId xmlns:a16="http://schemas.microsoft.com/office/drawing/2014/main" id="{D11CB55B-D741-789D-1204-2FD4CFE05219}"/>
              </a:ext>
            </a:extLst>
          </p:cNvPr>
          <p:cNvSpPr txBox="1"/>
          <p:nvPr/>
        </p:nvSpPr>
        <p:spPr>
          <a:xfrm>
            <a:off x="3559236" y="3333700"/>
            <a:ext cx="1483200" cy="369332"/>
          </a:xfrm>
          <a:prstGeom prst="rect">
            <a:avLst/>
          </a:prstGeom>
          <a:noFill/>
        </p:spPr>
        <p:txBody>
          <a:bodyPr wrap="square" rtlCol="0">
            <a:spAutoFit/>
          </a:bodyPr>
          <a:lstStyle/>
          <a:p>
            <a:pPr algn="ctr"/>
            <a:r>
              <a:rPr lang="es-MX" b="1" dirty="0">
                <a:latin typeface="Montserrat" panose="00000500000000000000" pitchFamily="2" charset="0"/>
              </a:rPr>
              <a:t>Decisión</a:t>
            </a:r>
            <a:endParaRPr lang="es-PE" b="1" dirty="0">
              <a:latin typeface="Montserrat" panose="00000500000000000000" pitchFamily="2" charset="0"/>
            </a:endParaRPr>
          </a:p>
        </p:txBody>
      </p:sp>
      <p:sp>
        <p:nvSpPr>
          <p:cNvPr id="6" name="CuadroTexto 5">
            <a:extLst>
              <a:ext uri="{FF2B5EF4-FFF2-40B4-BE49-F238E27FC236}">
                <a16:creationId xmlns:a16="http://schemas.microsoft.com/office/drawing/2014/main" id="{07D0E400-6BCB-72F3-7518-4E24ECF7AD3F}"/>
              </a:ext>
            </a:extLst>
          </p:cNvPr>
          <p:cNvSpPr txBox="1"/>
          <p:nvPr/>
        </p:nvSpPr>
        <p:spPr>
          <a:xfrm>
            <a:off x="6801674" y="3333700"/>
            <a:ext cx="1483200" cy="369332"/>
          </a:xfrm>
          <a:prstGeom prst="rect">
            <a:avLst/>
          </a:prstGeom>
          <a:noFill/>
        </p:spPr>
        <p:txBody>
          <a:bodyPr wrap="square" rtlCol="0">
            <a:spAutoFit/>
          </a:bodyPr>
          <a:lstStyle/>
          <a:p>
            <a:pPr algn="ctr"/>
            <a:r>
              <a:rPr lang="es-MX" b="1" dirty="0">
                <a:latin typeface="Montserrat" panose="00000500000000000000" pitchFamily="2" charset="0"/>
              </a:rPr>
              <a:t>Repetitiva</a:t>
            </a:r>
            <a:endParaRPr lang="es-PE" b="1" dirty="0">
              <a:latin typeface="Montserrat" panose="00000500000000000000" pitchFamily="2" charset="0"/>
            </a:endParaRPr>
          </a:p>
        </p:txBody>
      </p:sp>
    </p:spTree>
    <p:extLst>
      <p:ext uri="{BB962C8B-B14F-4D97-AF65-F5344CB8AC3E}">
        <p14:creationId xmlns:p14="http://schemas.microsoft.com/office/powerpoint/2010/main" val="2398419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structura repetitiva for">
            <a:extLst>
              <a:ext uri="{FF2B5EF4-FFF2-40B4-BE49-F238E27FC236}">
                <a16:creationId xmlns:a16="http://schemas.microsoft.com/office/drawing/2014/main" id="{8D2074A1-C902-547D-A10F-32E606A2A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600" y="1462612"/>
            <a:ext cx="28956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02B6E78-3825-6B55-7F39-005DF9C42C3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45542" y="826499"/>
            <a:ext cx="2312808" cy="2680219"/>
          </a:xfrm>
          <a:prstGeom prst="rect">
            <a:avLst/>
          </a:prstGeom>
        </p:spPr>
      </p:pic>
      <p:pic>
        <p:nvPicPr>
          <p:cNvPr id="7172" name="Picture 4" descr="Estructura de programación secuencial">
            <a:extLst>
              <a:ext uri="{FF2B5EF4-FFF2-40B4-BE49-F238E27FC236}">
                <a16:creationId xmlns:a16="http://schemas.microsoft.com/office/drawing/2014/main" id="{8C4FB19A-5CCA-D2A7-942A-2A60384EA3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000" y="788559"/>
            <a:ext cx="2103893" cy="27561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D0DE356-C4A4-B242-308C-FA65EB205750}"/>
              </a:ext>
            </a:extLst>
          </p:cNvPr>
          <p:cNvSpPr txBox="1"/>
          <p:nvPr/>
        </p:nvSpPr>
        <p:spPr>
          <a:xfrm>
            <a:off x="1033346" y="3570684"/>
            <a:ext cx="1483200" cy="369332"/>
          </a:xfrm>
          <a:prstGeom prst="rect">
            <a:avLst/>
          </a:prstGeom>
          <a:noFill/>
        </p:spPr>
        <p:txBody>
          <a:bodyPr wrap="square" rtlCol="0">
            <a:spAutoFit/>
          </a:bodyPr>
          <a:lstStyle/>
          <a:p>
            <a:pPr algn="ctr"/>
            <a:r>
              <a:rPr lang="es-MX" b="1" dirty="0">
                <a:latin typeface="Montserrat" panose="00000500000000000000" pitchFamily="2" charset="0"/>
              </a:rPr>
              <a:t>Secuencial</a:t>
            </a:r>
            <a:endParaRPr lang="es-PE" b="1" dirty="0">
              <a:latin typeface="Montserrat" panose="00000500000000000000" pitchFamily="2" charset="0"/>
            </a:endParaRPr>
          </a:p>
        </p:txBody>
      </p:sp>
      <p:sp>
        <p:nvSpPr>
          <p:cNvPr id="11" name="CuadroTexto 10">
            <a:extLst>
              <a:ext uri="{FF2B5EF4-FFF2-40B4-BE49-F238E27FC236}">
                <a16:creationId xmlns:a16="http://schemas.microsoft.com/office/drawing/2014/main" id="{6341C3EA-C9D7-BB9A-B941-435739CF7F6D}"/>
              </a:ext>
            </a:extLst>
          </p:cNvPr>
          <p:cNvSpPr txBox="1"/>
          <p:nvPr/>
        </p:nvSpPr>
        <p:spPr>
          <a:xfrm>
            <a:off x="3760346" y="3554809"/>
            <a:ext cx="1483200" cy="369332"/>
          </a:xfrm>
          <a:prstGeom prst="rect">
            <a:avLst/>
          </a:prstGeom>
          <a:noFill/>
        </p:spPr>
        <p:txBody>
          <a:bodyPr wrap="square" rtlCol="0">
            <a:spAutoFit/>
          </a:bodyPr>
          <a:lstStyle/>
          <a:p>
            <a:pPr algn="ctr"/>
            <a:r>
              <a:rPr lang="es-MX" b="1" dirty="0">
                <a:latin typeface="Montserrat" panose="00000500000000000000" pitchFamily="2" charset="0"/>
              </a:rPr>
              <a:t>Decisión</a:t>
            </a:r>
            <a:endParaRPr lang="es-PE" b="1" dirty="0">
              <a:latin typeface="Montserrat" panose="00000500000000000000" pitchFamily="2" charset="0"/>
            </a:endParaRPr>
          </a:p>
        </p:txBody>
      </p:sp>
      <p:sp>
        <p:nvSpPr>
          <p:cNvPr id="12" name="CuadroTexto 11">
            <a:extLst>
              <a:ext uri="{FF2B5EF4-FFF2-40B4-BE49-F238E27FC236}">
                <a16:creationId xmlns:a16="http://schemas.microsoft.com/office/drawing/2014/main" id="{6AF3692E-6A01-CAEE-056D-186756058393}"/>
              </a:ext>
            </a:extLst>
          </p:cNvPr>
          <p:cNvSpPr txBox="1"/>
          <p:nvPr/>
        </p:nvSpPr>
        <p:spPr>
          <a:xfrm>
            <a:off x="6801674" y="3546134"/>
            <a:ext cx="1483200" cy="369332"/>
          </a:xfrm>
          <a:prstGeom prst="rect">
            <a:avLst/>
          </a:prstGeom>
          <a:noFill/>
        </p:spPr>
        <p:txBody>
          <a:bodyPr wrap="square" rtlCol="0">
            <a:spAutoFit/>
          </a:bodyPr>
          <a:lstStyle/>
          <a:p>
            <a:pPr algn="ctr"/>
            <a:r>
              <a:rPr lang="es-MX" b="1" dirty="0">
                <a:latin typeface="Montserrat" panose="00000500000000000000" pitchFamily="2" charset="0"/>
              </a:rPr>
              <a:t>Repetitiva</a:t>
            </a:r>
            <a:endParaRPr lang="es-PE" b="1" dirty="0">
              <a:latin typeface="Montserrat" panose="00000500000000000000" pitchFamily="2" charset="0"/>
            </a:endParaRPr>
          </a:p>
        </p:txBody>
      </p:sp>
    </p:spTree>
    <p:extLst>
      <p:ext uri="{BB962C8B-B14F-4D97-AF65-F5344CB8AC3E}">
        <p14:creationId xmlns:p14="http://schemas.microsoft.com/office/powerpoint/2010/main" val="209318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85406F5-7814-8BAB-7430-E2C87451D015}"/>
              </a:ext>
            </a:extLst>
          </p:cNvPr>
          <p:cNvSpPr txBox="1"/>
          <p:nvPr/>
        </p:nvSpPr>
        <p:spPr>
          <a:xfrm>
            <a:off x="1469131" y="381036"/>
            <a:ext cx="6205738" cy="1077218"/>
          </a:xfrm>
          <a:prstGeom prst="rect">
            <a:avLst/>
          </a:prstGeom>
          <a:noFill/>
        </p:spPr>
        <p:txBody>
          <a:bodyPr wrap="square" rtlCol="0">
            <a:spAutoFit/>
          </a:bodyPr>
          <a:lstStyle/>
          <a:p>
            <a:pPr algn="ctr"/>
            <a:r>
              <a:rPr lang="es-MX" sz="3200" b="1" dirty="0">
                <a:latin typeface="Montserrat" panose="00000500000000000000" pitchFamily="2" charset="0"/>
              </a:rPr>
              <a:t>¿Qué es una estructura condicional o de control?</a:t>
            </a:r>
            <a:endParaRPr lang="es-PE" sz="3200" b="1" dirty="0">
              <a:latin typeface="Montserrat" panose="00000500000000000000" pitchFamily="2" charset="0"/>
            </a:endParaRPr>
          </a:p>
        </p:txBody>
      </p:sp>
      <p:sp>
        <p:nvSpPr>
          <p:cNvPr id="7" name="CuadroTexto 6">
            <a:extLst>
              <a:ext uri="{FF2B5EF4-FFF2-40B4-BE49-F238E27FC236}">
                <a16:creationId xmlns:a16="http://schemas.microsoft.com/office/drawing/2014/main" id="{61461857-0348-2973-FF22-63BD13F62753}"/>
              </a:ext>
            </a:extLst>
          </p:cNvPr>
          <p:cNvSpPr txBox="1"/>
          <p:nvPr/>
        </p:nvSpPr>
        <p:spPr>
          <a:xfrm>
            <a:off x="448262" y="1458254"/>
            <a:ext cx="8105338" cy="2308324"/>
          </a:xfrm>
          <a:prstGeom prst="rect">
            <a:avLst/>
          </a:prstGeom>
          <a:noFill/>
        </p:spPr>
        <p:txBody>
          <a:bodyPr wrap="square" rtlCol="0">
            <a:spAutoFit/>
          </a:bodyPr>
          <a:lstStyle/>
          <a:p>
            <a:pPr algn="just"/>
            <a:r>
              <a:rPr lang="es-MX" sz="2400" b="0" i="0" u="sng" dirty="0">
                <a:solidFill>
                  <a:srgbClr val="262626"/>
                </a:solidFill>
                <a:effectLst>
                  <a:outerShdw blurRad="38100" dist="38100" dir="2700000" algn="tl">
                    <a:srgbClr val="000000">
                      <a:alpha val="43137"/>
                    </a:srgbClr>
                  </a:outerShdw>
                </a:effectLst>
                <a:latin typeface="Open Sans" panose="020F0502020204030204" pitchFamily="34" charset="0"/>
              </a:rPr>
              <a:t>Permite la ejecución de distintas instrucciones si se cumple o no una condición</a:t>
            </a:r>
          </a:p>
          <a:p>
            <a:pPr algn="just"/>
            <a:r>
              <a:rPr lang="es-MX" sz="2400" dirty="0">
                <a:latin typeface="Montserrat" panose="00000500000000000000" pitchFamily="2" charset="0"/>
              </a:rPr>
              <a:t>Las estructuras condicionales hacen referencias a la toma lógica de decisiones para realizar alguna tarea en caso de cumplirse una o varias de las alternativas u opciones posibles.</a:t>
            </a:r>
            <a:endParaRPr lang="es-PE" sz="2400" dirty="0">
              <a:latin typeface="Montserrat" panose="00000500000000000000" pitchFamily="2" charset="0"/>
            </a:endParaRPr>
          </a:p>
        </p:txBody>
      </p:sp>
      <p:pic>
        <p:nvPicPr>
          <p:cNvPr id="8" name="male-programmer-8928572-7322310">
            <a:hlinkClick r:id="" action="ppaction://media"/>
            <a:extLst>
              <a:ext uri="{FF2B5EF4-FFF2-40B4-BE49-F238E27FC236}">
                <a16:creationId xmlns:a16="http://schemas.microsoft.com/office/drawing/2014/main" id="{543E896D-D17C-66B2-6CE4-EC8C3A4F87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02656" y="328362"/>
            <a:ext cx="1024544" cy="1024544"/>
          </a:xfrm>
          <a:prstGeom prst="rect">
            <a:avLst/>
          </a:prstGeom>
        </p:spPr>
      </p:pic>
    </p:spTree>
    <p:extLst>
      <p:ext uri="{BB962C8B-B14F-4D97-AF65-F5344CB8AC3E}">
        <p14:creationId xmlns:p14="http://schemas.microsoft.com/office/powerpoint/2010/main" val="7035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85406F5-7814-8BAB-7430-E2C87451D015}"/>
              </a:ext>
            </a:extLst>
          </p:cNvPr>
          <p:cNvSpPr txBox="1"/>
          <p:nvPr/>
        </p:nvSpPr>
        <p:spPr>
          <a:xfrm>
            <a:off x="195062" y="256066"/>
            <a:ext cx="6342538" cy="584775"/>
          </a:xfrm>
          <a:prstGeom prst="rect">
            <a:avLst/>
          </a:prstGeom>
          <a:noFill/>
        </p:spPr>
        <p:txBody>
          <a:bodyPr wrap="square" rtlCol="0">
            <a:spAutoFit/>
          </a:bodyPr>
          <a:lstStyle/>
          <a:p>
            <a:r>
              <a:rPr lang="es-MX" sz="3200" b="1" dirty="0">
                <a:latin typeface="Montserrat" panose="00000500000000000000" pitchFamily="2" charset="0"/>
              </a:rPr>
              <a:t>TIPOS O CLASIFICACIÓN</a:t>
            </a:r>
            <a:endParaRPr lang="es-PE" sz="3200" b="1" dirty="0">
              <a:latin typeface="Montserrat" panose="00000500000000000000" pitchFamily="2" charset="0"/>
            </a:endParaRPr>
          </a:p>
        </p:txBody>
      </p:sp>
      <p:sp>
        <p:nvSpPr>
          <p:cNvPr id="2" name="CuadroTexto 1">
            <a:extLst>
              <a:ext uri="{FF2B5EF4-FFF2-40B4-BE49-F238E27FC236}">
                <a16:creationId xmlns:a16="http://schemas.microsoft.com/office/drawing/2014/main" id="{F991AE7A-3254-0A44-B960-5E794183C28E}"/>
              </a:ext>
            </a:extLst>
          </p:cNvPr>
          <p:cNvSpPr txBox="1"/>
          <p:nvPr/>
        </p:nvSpPr>
        <p:spPr>
          <a:xfrm>
            <a:off x="209462" y="740479"/>
            <a:ext cx="5240938" cy="3662541"/>
          </a:xfrm>
          <a:prstGeom prst="rect">
            <a:avLst/>
          </a:prstGeom>
          <a:noFill/>
        </p:spPr>
        <p:txBody>
          <a:bodyPr wrap="square" rtlCol="0">
            <a:spAutoFit/>
          </a:bodyPr>
          <a:lstStyle/>
          <a:p>
            <a:pPr algn="just"/>
            <a:r>
              <a:rPr lang="es-MX" sz="2400" dirty="0">
                <a:latin typeface="Montserrat" panose="00000500000000000000" pitchFamily="2" charset="0"/>
              </a:rPr>
              <a:t>Las estructuras condicionales se clasifican de acuerdo al número de alternativas posibles, estas son:</a:t>
            </a:r>
          </a:p>
          <a:p>
            <a:pPr algn="just"/>
            <a:endParaRPr lang="es-MX" sz="2400" dirty="0">
              <a:latin typeface="Montserrat" panose="00000500000000000000" pitchFamily="2" charset="0"/>
            </a:endParaRPr>
          </a:p>
          <a:p>
            <a:pPr marL="342900" indent="-342900" algn="just">
              <a:buFont typeface="Arial" panose="020B0604020202020204" pitchFamily="34" charset="0"/>
              <a:buChar char="•"/>
            </a:pPr>
            <a:r>
              <a:rPr lang="es-MX" sz="2800" dirty="0">
                <a:latin typeface="Montserrat" panose="00000500000000000000" pitchFamily="2" charset="0"/>
              </a:rPr>
              <a:t>Simples</a:t>
            </a:r>
          </a:p>
          <a:p>
            <a:pPr marL="342900" indent="-342900" algn="just">
              <a:buFont typeface="Arial" panose="020B0604020202020204" pitchFamily="34" charset="0"/>
              <a:buChar char="•"/>
            </a:pPr>
            <a:r>
              <a:rPr lang="es-MX" sz="2800" dirty="0">
                <a:latin typeface="Montserrat" panose="00000500000000000000" pitchFamily="2" charset="0"/>
              </a:rPr>
              <a:t>Compuestas</a:t>
            </a:r>
          </a:p>
          <a:p>
            <a:pPr marL="342900" indent="-342900" algn="just">
              <a:buFont typeface="Arial" panose="020B0604020202020204" pitchFamily="34" charset="0"/>
              <a:buChar char="•"/>
            </a:pPr>
            <a:r>
              <a:rPr lang="es-MX" sz="2800" dirty="0">
                <a:latin typeface="Montserrat" panose="00000500000000000000" pitchFamily="2" charset="0"/>
              </a:rPr>
              <a:t>Múltiples</a:t>
            </a:r>
          </a:p>
          <a:p>
            <a:pPr marL="342900" indent="-342900" algn="just">
              <a:buFont typeface="Arial" panose="020B0604020202020204" pitchFamily="34" charset="0"/>
              <a:buChar char="•"/>
            </a:pPr>
            <a:r>
              <a:rPr lang="es-MX" sz="2800" dirty="0">
                <a:latin typeface="Montserrat" panose="00000500000000000000" pitchFamily="2" charset="0"/>
              </a:rPr>
              <a:t>Anidadas</a:t>
            </a:r>
            <a:endParaRPr lang="es-PE" sz="2800" dirty="0">
              <a:latin typeface="Montserrat" panose="00000500000000000000" pitchFamily="2" charset="0"/>
            </a:endParaRPr>
          </a:p>
        </p:txBody>
      </p:sp>
      <p:pic>
        <p:nvPicPr>
          <p:cNvPr id="3074" name="Picture 2" descr="Estructuras de selección - dCodinGames">
            <a:extLst>
              <a:ext uri="{FF2B5EF4-FFF2-40B4-BE49-F238E27FC236}">
                <a16:creationId xmlns:a16="http://schemas.microsoft.com/office/drawing/2014/main" id="{06040F1C-065A-AB75-B196-1B374F67F75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7016" r="58815" b="7271"/>
          <a:stretch/>
        </p:blipFill>
        <p:spPr bwMode="auto">
          <a:xfrm>
            <a:off x="4346949" y="2202420"/>
            <a:ext cx="2283900" cy="2072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structuras de selección - dCodinGames">
            <a:extLst>
              <a:ext uri="{FF2B5EF4-FFF2-40B4-BE49-F238E27FC236}">
                <a16:creationId xmlns:a16="http://schemas.microsoft.com/office/drawing/2014/main" id="{8261254B-3DBC-E320-FE22-D4DF7ED085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29" t="44728" r="29399" b="16917"/>
          <a:stretch/>
        </p:blipFill>
        <p:spPr bwMode="auto">
          <a:xfrm>
            <a:off x="5590355" y="375749"/>
            <a:ext cx="2268001" cy="1972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structuras de selección - dCodinGames">
            <a:extLst>
              <a:ext uri="{FF2B5EF4-FFF2-40B4-BE49-F238E27FC236}">
                <a16:creationId xmlns:a16="http://schemas.microsoft.com/office/drawing/2014/main" id="{01ED34AD-014F-F9E3-082F-F4F5E3060A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8" t="38355" r="3444" b="11956"/>
          <a:stretch/>
        </p:blipFill>
        <p:spPr bwMode="auto">
          <a:xfrm rot="971334">
            <a:off x="6951156" y="1645004"/>
            <a:ext cx="1814400" cy="2555754"/>
          </a:xfrm>
          <a:prstGeom prst="rect">
            <a:avLst/>
          </a:prstGeom>
          <a:noFill/>
          <a:extLst>
            <a:ext uri="{909E8E84-426E-40DD-AFC4-6F175D3DCCD1}">
              <a14:hiddenFill xmlns:a14="http://schemas.microsoft.com/office/drawing/2010/main">
                <a:solidFill>
                  <a:srgbClr val="FFFFFF"/>
                </a:solidFill>
              </a14:hiddenFill>
            </a:ext>
          </a:extLst>
        </p:spPr>
      </p:pic>
      <p:pic>
        <p:nvPicPr>
          <p:cNvPr id="5" name="male-programmer-8928572-7322310">
            <a:hlinkClick r:id="" action="ppaction://media"/>
            <a:extLst>
              <a:ext uri="{FF2B5EF4-FFF2-40B4-BE49-F238E27FC236}">
                <a16:creationId xmlns:a16="http://schemas.microsoft.com/office/drawing/2014/main" id="{D6DF9B1E-DA2A-19B8-226D-5828C4C116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02656" y="328362"/>
            <a:ext cx="1024544" cy="1024544"/>
          </a:xfrm>
          <a:prstGeom prst="rect">
            <a:avLst/>
          </a:prstGeom>
        </p:spPr>
      </p:pic>
    </p:spTree>
    <p:extLst>
      <p:ext uri="{BB962C8B-B14F-4D97-AF65-F5344CB8AC3E}">
        <p14:creationId xmlns:p14="http://schemas.microsoft.com/office/powerpoint/2010/main" val="17478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7003F-8F2E-C8D5-2700-B7A4B5A17F6B}"/>
              </a:ext>
            </a:extLst>
          </p:cNvPr>
          <p:cNvSpPr>
            <a:spLocks noGrp="1"/>
          </p:cNvSpPr>
          <p:nvPr>
            <p:ph type="title"/>
          </p:nvPr>
        </p:nvSpPr>
        <p:spPr>
          <a:xfrm>
            <a:off x="257875" y="1443564"/>
            <a:ext cx="8569325" cy="496888"/>
          </a:xfrm>
        </p:spPr>
        <p:txBody>
          <a:bodyPr/>
          <a:lstStyle/>
          <a:p>
            <a:pPr algn="ctr"/>
            <a:r>
              <a:rPr lang="es-MX" sz="3200" dirty="0">
                <a:latin typeface="Montserrat" panose="00000500000000000000" pitchFamily="2" charset="0"/>
              </a:rPr>
              <a:t>Estructura condicional simple </a:t>
            </a:r>
            <a:r>
              <a:rPr lang="es-MX" sz="3200" dirty="0">
                <a:solidFill>
                  <a:srgbClr val="FF0000"/>
                </a:solidFill>
                <a:latin typeface="Montserrat" panose="00000500000000000000" pitchFamily="2" charset="0"/>
              </a:rPr>
              <a:t>(if)</a:t>
            </a:r>
            <a:endParaRPr lang="es-PE" sz="3200" dirty="0">
              <a:solidFill>
                <a:srgbClr val="FF0000"/>
              </a:solidFill>
              <a:latin typeface="Montserrat" panose="00000500000000000000" pitchFamily="2" charset="0"/>
            </a:endParaRPr>
          </a:p>
        </p:txBody>
      </p:sp>
      <p:sp>
        <p:nvSpPr>
          <p:cNvPr id="3" name="Marcador de texto 2">
            <a:extLst>
              <a:ext uri="{FF2B5EF4-FFF2-40B4-BE49-F238E27FC236}">
                <a16:creationId xmlns:a16="http://schemas.microsoft.com/office/drawing/2014/main" id="{D62E6561-BA33-EBCA-DF96-DA1808ED2B70}"/>
              </a:ext>
            </a:extLst>
          </p:cNvPr>
          <p:cNvSpPr>
            <a:spLocks noGrp="1"/>
          </p:cNvSpPr>
          <p:nvPr>
            <p:ph type="body" sz="quarter" idx="10"/>
          </p:nvPr>
        </p:nvSpPr>
        <p:spPr>
          <a:xfrm>
            <a:off x="1057736" y="2031111"/>
            <a:ext cx="3406264" cy="1756089"/>
          </a:xfrm>
        </p:spPr>
        <p:txBody>
          <a:bodyPr/>
          <a:lstStyle/>
          <a:p>
            <a:pPr marL="0" indent="0" algn="just">
              <a:buNone/>
            </a:pPr>
            <a:r>
              <a:rPr lang="es-MX" sz="2000" i="0" dirty="0">
                <a:effectLst/>
                <a:latin typeface="Montserrat" panose="00000500000000000000" pitchFamily="2" charset="0"/>
              </a:rPr>
              <a:t>Se utiliza para ejecutar un bloque de código si una condición es verdadera. Si la condición es falsa, el bloque de código asociado no se ejecuta. </a:t>
            </a:r>
            <a:endParaRPr lang="es-PE" sz="2000" dirty="0">
              <a:latin typeface="Montserrat" panose="00000500000000000000" pitchFamily="2" charset="0"/>
            </a:endParaRPr>
          </a:p>
        </p:txBody>
      </p:sp>
      <p:pic>
        <p:nvPicPr>
          <p:cNvPr id="4" name="male-programmer-8928572-7322310">
            <a:hlinkClick r:id="" action="ppaction://media"/>
            <a:extLst>
              <a:ext uri="{FF2B5EF4-FFF2-40B4-BE49-F238E27FC236}">
                <a16:creationId xmlns:a16="http://schemas.microsoft.com/office/drawing/2014/main" id="{15240E9B-F81D-525B-99D8-81C29723CC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11456" y="328362"/>
            <a:ext cx="1024544" cy="1024544"/>
          </a:xfrm>
          <a:prstGeom prst="rect">
            <a:avLst/>
          </a:prstGeom>
        </p:spPr>
      </p:pic>
      <p:pic>
        <p:nvPicPr>
          <p:cNvPr id="6" name="Imagen 5">
            <a:extLst>
              <a:ext uri="{FF2B5EF4-FFF2-40B4-BE49-F238E27FC236}">
                <a16:creationId xmlns:a16="http://schemas.microsoft.com/office/drawing/2014/main" id="{497F0F02-2D6E-1D53-1B45-5973D93BC111}"/>
              </a:ext>
            </a:extLst>
          </p:cNvPr>
          <p:cNvPicPr>
            <a:picLocks noChangeAspect="1"/>
          </p:cNvPicPr>
          <p:nvPr/>
        </p:nvPicPr>
        <p:blipFill>
          <a:blip r:embed="rId5"/>
          <a:stretch>
            <a:fillRect/>
          </a:stretch>
        </p:blipFill>
        <p:spPr>
          <a:xfrm>
            <a:off x="4680002" y="2031111"/>
            <a:ext cx="3631521" cy="1618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3737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7003F-8F2E-C8D5-2700-B7A4B5A17F6B}"/>
              </a:ext>
            </a:extLst>
          </p:cNvPr>
          <p:cNvSpPr>
            <a:spLocks noGrp="1"/>
          </p:cNvSpPr>
          <p:nvPr>
            <p:ph type="title"/>
          </p:nvPr>
        </p:nvSpPr>
        <p:spPr>
          <a:xfrm>
            <a:off x="257875" y="1104461"/>
            <a:ext cx="8569325" cy="926649"/>
          </a:xfrm>
        </p:spPr>
        <p:txBody>
          <a:bodyPr/>
          <a:lstStyle/>
          <a:p>
            <a:pPr algn="ctr"/>
            <a:r>
              <a:rPr lang="es-MX" sz="3200" dirty="0">
                <a:latin typeface="Montserrat" panose="00000500000000000000" pitchFamily="2" charset="0"/>
              </a:rPr>
              <a:t>Estructura condicional compuesta o doble </a:t>
            </a:r>
            <a:r>
              <a:rPr lang="es-MX" sz="3200" dirty="0">
                <a:solidFill>
                  <a:srgbClr val="FF0000"/>
                </a:solidFill>
                <a:latin typeface="Montserrat" panose="00000500000000000000" pitchFamily="2" charset="0"/>
              </a:rPr>
              <a:t>(if-else)</a:t>
            </a:r>
            <a:endParaRPr lang="es-PE" sz="3200" dirty="0">
              <a:solidFill>
                <a:srgbClr val="FF0000"/>
              </a:solidFill>
              <a:latin typeface="Montserrat" panose="00000500000000000000" pitchFamily="2" charset="0"/>
            </a:endParaRPr>
          </a:p>
        </p:txBody>
      </p:sp>
      <p:sp>
        <p:nvSpPr>
          <p:cNvPr id="3" name="Marcador de texto 2">
            <a:extLst>
              <a:ext uri="{FF2B5EF4-FFF2-40B4-BE49-F238E27FC236}">
                <a16:creationId xmlns:a16="http://schemas.microsoft.com/office/drawing/2014/main" id="{D62E6561-BA33-EBCA-DF96-DA1808ED2B70}"/>
              </a:ext>
            </a:extLst>
          </p:cNvPr>
          <p:cNvSpPr>
            <a:spLocks noGrp="1"/>
          </p:cNvSpPr>
          <p:nvPr>
            <p:ph type="body" sz="quarter" idx="10"/>
          </p:nvPr>
        </p:nvSpPr>
        <p:spPr>
          <a:xfrm>
            <a:off x="1129735" y="2361149"/>
            <a:ext cx="3168665" cy="1728451"/>
          </a:xfrm>
        </p:spPr>
        <p:txBody>
          <a:bodyPr/>
          <a:lstStyle/>
          <a:p>
            <a:pPr marL="0" indent="0" algn="just">
              <a:buNone/>
            </a:pPr>
            <a:r>
              <a:rPr lang="es-MX" sz="2000" b="0" i="0" dirty="0">
                <a:effectLst/>
                <a:latin typeface="Montserrat" panose="00000500000000000000" pitchFamily="2" charset="0"/>
              </a:rPr>
              <a:t>Permite ejecutar un bloque de código si una condición es verdadera y otro bloque de código si la condición es falsa. </a:t>
            </a:r>
            <a:endParaRPr lang="es-PE" sz="2000" dirty="0">
              <a:latin typeface="Montserrat" panose="00000500000000000000" pitchFamily="2" charset="0"/>
            </a:endParaRPr>
          </a:p>
        </p:txBody>
      </p:sp>
      <p:pic>
        <p:nvPicPr>
          <p:cNvPr id="4" name="male-programmer-8928572-7322310">
            <a:hlinkClick r:id="" action="ppaction://media"/>
            <a:extLst>
              <a:ext uri="{FF2B5EF4-FFF2-40B4-BE49-F238E27FC236}">
                <a16:creationId xmlns:a16="http://schemas.microsoft.com/office/drawing/2014/main" id="{15240E9B-F81D-525B-99D8-81C29723C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076" t="9555" r="14628"/>
          <a:stretch/>
        </p:blipFill>
        <p:spPr>
          <a:xfrm>
            <a:off x="8311523" y="318256"/>
            <a:ext cx="699725" cy="926649"/>
          </a:xfrm>
          <a:prstGeom prst="rect">
            <a:avLst/>
          </a:prstGeom>
        </p:spPr>
      </p:pic>
      <p:pic>
        <p:nvPicPr>
          <p:cNvPr id="7" name="Imagen 6">
            <a:extLst>
              <a:ext uri="{FF2B5EF4-FFF2-40B4-BE49-F238E27FC236}">
                <a16:creationId xmlns:a16="http://schemas.microsoft.com/office/drawing/2014/main" id="{F800BD61-3D14-C141-71CA-7ECB30445592}"/>
              </a:ext>
            </a:extLst>
          </p:cNvPr>
          <p:cNvPicPr>
            <a:picLocks noChangeAspect="1"/>
          </p:cNvPicPr>
          <p:nvPr/>
        </p:nvPicPr>
        <p:blipFill>
          <a:blip r:embed="rId5"/>
          <a:stretch>
            <a:fillRect/>
          </a:stretch>
        </p:blipFill>
        <p:spPr>
          <a:xfrm>
            <a:off x="4542537" y="2144329"/>
            <a:ext cx="3980461" cy="2162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842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7003F-8F2E-C8D5-2700-B7A4B5A17F6B}"/>
              </a:ext>
            </a:extLst>
          </p:cNvPr>
          <p:cNvSpPr>
            <a:spLocks noGrp="1"/>
          </p:cNvSpPr>
          <p:nvPr>
            <p:ph type="title"/>
          </p:nvPr>
        </p:nvSpPr>
        <p:spPr>
          <a:xfrm>
            <a:off x="244137" y="411357"/>
            <a:ext cx="7229463" cy="926649"/>
          </a:xfrm>
        </p:spPr>
        <p:txBody>
          <a:bodyPr/>
          <a:lstStyle/>
          <a:p>
            <a:pPr algn="ctr"/>
            <a:r>
              <a:rPr lang="es-MX" sz="3200" dirty="0">
                <a:latin typeface="Montserrat" panose="00000500000000000000" pitchFamily="2" charset="0"/>
              </a:rPr>
              <a:t>Estructura condicional múltiple</a:t>
            </a:r>
            <a:br>
              <a:rPr lang="es-MX" sz="3200" dirty="0">
                <a:latin typeface="Montserrat" panose="00000500000000000000" pitchFamily="2" charset="0"/>
              </a:rPr>
            </a:br>
            <a:r>
              <a:rPr lang="es-MX" sz="3200" dirty="0">
                <a:solidFill>
                  <a:srgbClr val="FF0000"/>
                </a:solidFill>
                <a:latin typeface="Montserrat" panose="00000500000000000000" pitchFamily="2" charset="0"/>
              </a:rPr>
              <a:t>(if-elif-else)</a:t>
            </a:r>
            <a:br>
              <a:rPr lang="es-MX" sz="3200" dirty="0">
                <a:latin typeface="Montserrat" panose="00000500000000000000" pitchFamily="2" charset="0"/>
              </a:rPr>
            </a:br>
            <a:endParaRPr lang="es-PE" sz="3200" dirty="0">
              <a:solidFill>
                <a:srgbClr val="FF0000"/>
              </a:solidFill>
              <a:latin typeface="Montserrat" panose="00000500000000000000" pitchFamily="2" charset="0"/>
            </a:endParaRPr>
          </a:p>
        </p:txBody>
      </p:sp>
      <p:sp>
        <p:nvSpPr>
          <p:cNvPr id="3" name="Marcador de texto 2">
            <a:extLst>
              <a:ext uri="{FF2B5EF4-FFF2-40B4-BE49-F238E27FC236}">
                <a16:creationId xmlns:a16="http://schemas.microsoft.com/office/drawing/2014/main" id="{D62E6561-BA33-EBCA-DF96-DA1808ED2B70}"/>
              </a:ext>
            </a:extLst>
          </p:cNvPr>
          <p:cNvSpPr>
            <a:spLocks noGrp="1"/>
          </p:cNvSpPr>
          <p:nvPr>
            <p:ph type="body" sz="quarter" idx="10"/>
          </p:nvPr>
        </p:nvSpPr>
        <p:spPr>
          <a:xfrm>
            <a:off x="913735" y="1709216"/>
            <a:ext cx="3708665" cy="1907669"/>
          </a:xfrm>
        </p:spPr>
        <p:txBody>
          <a:bodyPr/>
          <a:lstStyle/>
          <a:p>
            <a:pPr marL="0" indent="0" algn="just">
              <a:buNone/>
            </a:pPr>
            <a:r>
              <a:rPr lang="es-MX" sz="2000" b="0" i="0" dirty="0">
                <a:effectLst/>
                <a:latin typeface="Montserrat" panose="00000500000000000000" pitchFamily="2" charset="0"/>
              </a:rPr>
              <a:t>La estructura condicional múltiple se utiliza cuando tienes varias condiciones independientes que quieres evaluar, y quieres ejecutar diferentes bloques de código según cada condición.</a:t>
            </a:r>
            <a:endParaRPr lang="es-PE" sz="2000" dirty="0">
              <a:latin typeface="Montserrat" panose="00000500000000000000" pitchFamily="2" charset="0"/>
            </a:endParaRPr>
          </a:p>
        </p:txBody>
      </p:sp>
      <p:pic>
        <p:nvPicPr>
          <p:cNvPr id="4" name="male-programmer-8928572-7322310">
            <a:hlinkClick r:id="" action="ppaction://media"/>
            <a:extLst>
              <a:ext uri="{FF2B5EF4-FFF2-40B4-BE49-F238E27FC236}">
                <a16:creationId xmlns:a16="http://schemas.microsoft.com/office/drawing/2014/main" id="{15240E9B-F81D-525B-99D8-81C29723C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076" t="9555" r="14628"/>
          <a:stretch/>
        </p:blipFill>
        <p:spPr>
          <a:xfrm>
            <a:off x="8311523" y="318256"/>
            <a:ext cx="699725" cy="926649"/>
          </a:xfrm>
          <a:prstGeom prst="rect">
            <a:avLst/>
          </a:prstGeom>
        </p:spPr>
      </p:pic>
      <p:pic>
        <p:nvPicPr>
          <p:cNvPr id="8" name="Imagen 7">
            <a:extLst>
              <a:ext uri="{FF2B5EF4-FFF2-40B4-BE49-F238E27FC236}">
                <a16:creationId xmlns:a16="http://schemas.microsoft.com/office/drawing/2014/main" id="{2EBB0468-F26A-7D8A-D606-35E4AD44C721}"/>
              </a:ext>
            </a:extLst>
          </p:cNvPr>
          <p:cNvPicPr>
            <a:picLocks noChangeAspect="1"/>
          </p:cNvPicPr>
          <p:nvPr/>
        </p:nvPicPr>
        <p:blipFill rotWithShape="1">
          <a:blip r:embed="rId5"/>
          <a:srcRect l="1558" t="12117" r="4042" b="1634"/>
          <a:stretch/>
        </p:blipFill>
        <p:spPr>
          <a:xfrm>
            <a:off x="5097600" y="1363461"/>
            <a:ext cx="3449465" cy="28451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318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7003F-8F2E-C8D5-2700-B7A4B5A17F6B}"/>
              </a:ext>
            </a:extLst>
          </p:cNvPr>
          <p:cNvSpPr>
            <a:spLocks noGrp="1"/>
          </p:cNvSpPr>
          <p:nvPr>
            <p:ph type="title"/>
          </p:nvPr>
        </p:nvSpPr>
        <p:spPr>
          <a:xfrm>
            <a:off x="243475" y="452776"/>
            <a:ext cx="6898925" cy="926649"/>
          </a:xfrm>
        </p:spPr>
        <p:txBody>
          <a:bodyPr/>
          <a:lstStyle/>
          <a:p>
            <a:pPr algn="ctr"/>
            <a:r>
              <a:rPr lang="es-MX" sz="3200" dirty="0">
                <a:latin typeface="Montserrat" panose="00000500000000000000" pitchFamily="2" charset="0"/>
              </a:rPr>
              <a:t>Estructura condicional anidada</a:t>
            </a:r>
            <a:br>
              <a:rPr lang="es-MX" sz="3200" dirty="0">
                <a:latin typeface="Montserrat" panose="00000500000000000000" pitchFamily="2" charset="0"/>
              </a:rPr>
            </a:br>
            <a:r>
              <a:rPr lang="es-MX" sz="3200" dirty="0">
                <a:solidFill>
                  <a:srgbClr val="FF0000"/>
                </a:solidFill>
                <a:latin typeface="Montserrat" panose="00000500000000000000" pitchFamily="2" charset="0"/>
              </a:rPr>
              <a:t>(if-if-else-else)</a:t>
            </a:r>
            <a:br>
              <a:rPr lang="es-MX" sz="3200" dirty="0">
                <a:latin typeface="Montserrat" panose="00000500000000000000" pitchFamily="2" charset="0"/>
              </a:rPr>
            </a:br>
            <a:endParaRPr lang="es-PE" sz="3200" dirty="0">
              <a:solidFill>
                <a:srgbClr val="FF0000"/>
              </a:solidFill>
              <a:latin typeface="Montserrat" panose="00000500000000000000" pitchFamily="2" charset="0"/>
            </a:endParaRPr>
          </a:p>
        </p:txBody>
      </p:sp>
      <p:sp>
        <p:nvSpPr>
          <p:cNvPr id="3" name="Marcador de texto 2">
            <a:extLst>
              <a:ext uri="{FF2B5EF4-FFF2-40B4-BE49-F238E27FC236}">
                <a16:creationId xmlns:a16="http://schemas.microsoft.com/office/drawing/2014/main" id="{D62E6561-BA33-EBCA-DF96-DA1808ED2B70}"/>
              </a:ext>
            </a:extLst>
          </p:cNvPr>
          <p:cNvSpPr>
            <a:spLocks noGrp="1"/>
          </p:cNvSpPr>
          <p:nvPr>
            <p:ph type="body" sz="quarter" idx="10"/>
          </p:nvPr>
        </p:nvSpPr>
        <p:spPr>
          <a:xfrm>
            <a:off x="633301" y="1552894"/>
            <a:ext cx="3456299" cy="2709506"/>
          </a:xfrm>
        </p:spPr>
        <p:txBody>
          <a:bodyPr/>
          <a:lstStyle/>
          <a:p>
            <a:pPr marL="0" indent="0" algn="just">
              <a:buNone/>
            </a:pPr>
            <a:r>
              <a:rPr lang="es-MX" sz="2000" dirty="0">
                <a:latin typeface="Montserrat" panose="00000500000000000000" pitchFamily="2" charset="0"/>
              </a:rPr>
              <a:t>La estructura condicional anidada se utiliza cuando necesitas evaluar múltiples condiciones de forma jerárquica, es decir, una dentro de otra. Esto puede ser útil cuando hay diferentes niveles de condiciones que quieres verificar.</a:t>
            </a:r>
            <a:endParaRPr lang="es-PE" sz="2000" dirty="0">
              <a:latin typeface="Montserrat" panose="00000500000000000000" pitchFamily="2" charset="0"/>
            </a:endParaRPr>
          </a:p>
        </p:txBody>
      </p:sp>
      <p:pic>
        <p:nvPicPr>
          <p:cNvPr id="4" name="male-programmer-8928572-7322310">
            <a:hlinkClick r:id="" action="ppaction://media"/>
            <a:extLst>
              <a:ext uri="{FF2B5EF4-FFF2-40B4-BE49-F238E27FC236}">
                <a16:creationId xmlns:a16="http://schemas.microsoft.com/office/drawing/2014/main" id="{15240E9B-F81D-525B-99D8-81C29723C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076" t="9555" r="14628"/>
          <a:stretch/>
        </p:blipFill>
        <p:spPr>
          <a:xfrm>
            <a:off x="8311523" y="318256"/>
            <a:ext cx="699725" cy="926649"/>
          </a:xfrm>
          <a:prstGeom prst="rect">
            <a:avLst/>
          </a:prstGeom>
        </p:spPr>
      </p:pic>
      <p:pic>
        <p:nvPicPr>
          <p:cNvPr id="9" name="Imagen 8">
            <a:extLst>
              <a:ext uri="{FF2B5EF4-FFF2-40B4-BE49-F238E27FC236}">
                <a16:creationId xmlns:a16="http://schemas.microsoft.com/office/drawing/2014/main" id="{14E1ECC5-F030-C4D0-9145-723A13E069E6}"/>
              </a:ext>
            </a:extLst>
          </p:cNvPr>
          <p:cNvPicPr>
            <a:picLocks noChangeAspect="1"/>
          </p:cNvPicPr>
          <p:nvPr/>
        </p:nvPicPr>
        <p:blipFill>
          <a:blip r:embed="rId5"/>
          <a:stretch>
            <a:fillRect/>
          </a:stretch>
        </p:blipFill>
        <p:spPr>
          <a:xfrm>
            <a:off x="4514400" y="1465825"/>
            <a:ext cx="3924300" cy="2847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2953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7003F-8F2E-C8D5-2700-B7A4B5A17F6B}"/>
              </a:ext>
            </a:extLst>
          </p:cNvPr>
          <p:cNvSpPr>
            <a:spLocks noGrp="1"/>
          </p:cNvSpPr>
          <p:nvPr>
            <p:ph type="title"/>
          </p:nvPr>
        </p:nvSpPr>
        <p:spPr>
          <a:xfrm>
            <a:off x="243475" y="600846"/>
            <a:ext cx="7882216" cy="926649"/>
          </a:xfrm>
        </p:spPr>
        <p:txBody>
          <a:bodyPr/>
          <a:lstStyle/>
          <a:p>
            <a:pPr algn="ctr"/>
            <a:r>
              <a:rPr lang="es-MX" sz="3200" dirty="0">
                <a:latin typeface="Montserrat" panose="00000500000000000000" pitchFamily="2" charset="0"/>
              </a:rPr>
              <a:t>Estructura condicional combinadas</a:t>
            </a:r>
            <a:br>
              <a:rPr lang="es-MX" sz="3200" dirty="0">
                <a:latin typeface="Montserrat" panose="00000500000000000000" pitchFamily="2" charset="0"/>
              </a:rPr>
            </a:br>
            <a:r>
              <a:rPr lang="es-MX" sz="3200" dirty="0">
                <a:solidFill>
                  <a:srgbClr val="FF0000"/>
                </a:solidFill>
                <a:latin typeface="Montserrat" panose="00000500000000000000" pitchFamily="2" charset="0"/>
              </a:rPr>
              <a:t>(if and if </a:t>
            </a:r>
            <a:r>
              <a:rPr lang="es-MX" sz="3200" dirty="0" err="1">
                <a:solidFill>
                  <a:srgbClr val="FF0000"/>
                </a:solidFill>
                <a:latin typeface="Montserrat" panose="00000500000000000000" pitchFamily="2" charset="0"/>
              </a:rPr>
              <a:t>or</a:t>
            </a:r>
            <a:r>
              <a:rPr lang="es-MX" sz="3200" dirty="0">
                <a:solidFill>
                  <a:srgbClr val="FF0000"/>
                </a:solidFill>
                <a:latin typeface="Montserrat" panose="00000500000000000000" pitchFamily="2" charset="0"/>
              </a:rPr>
              <a:t> if </a:t>
            </a:r>
            <a:r>
              <a:rPr lang="es-MX" sz="3200" dirty="0" err="1">
                <a:solidFill>
                  <a:srgbClr val="FF0000"/>
                </a:solidFill>
                <a:latin typeface="Montserrat" panose="00000500000000000000" pitchFamily="2" charset="0"/>
              </a:rPr>
              <a:t>not</a:t>
            </a:r>
            <a:r>
              <a:rPr lang="es-MX" sz="3200" dirty="0">
                <a:solidFill>
                  <a:srgbClr val="FF0000"/>
                </a:solidFill>
                <a:latin typeface="Montserrat" panose="00000500000000000000" pitchFamily="2" charset="0"/>
              </a:rPr>
              <a:t> if else)</a:t>
            </a:r>
            <a:br>
              <a:rPr lang="es-MX" sz="3200" dirty="0">
                <a:latin typeface="Montserrat" panose="00000500000000000000" pitchFamily="2" charset="0"/>
              </a:rPr>
            </a:br>
            <a:br>
              <a:rPr lang="es-MX" sz="3200" dirty="0">
                <a:latin typeface="Montserrat" panose="00000500000000000000" pitchFamily="2" charset="0"/>
              </a:rPr>
            </a:br>
            <a:endParaRPr lang="es-PE" sz="3200" dirty="0">
              <a:solidFill>
                <a:srgbClr val="FF0000"/>
              </a:solidFill>
              <a:latin typeface="Montserrat" panose="00000500000000000000" pitchFamily="2" charset="0"/>
            </a:endParaRPr>
          </a:p>
        </p:txBody>
      </p:sp>
      <p:pic>
        <p:nvPicPr>
          <p:cNvPr id="4" name="male-programmer-8928572-7322310">
            <a:hlinkClick r:id="" action="ppaction://media"/>
            <a:extLst>
              <a:ext uri="{FF2B5EF4-FFF2-40B4-BE49-F238E27FC236}">
                <a16:creationId xmlns:a16="http://schemas.microsoft.com/office/drawing/2014/main" id="{15240E9B-F81D-525B-99D8-81C29723CC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076" t="9555" r="14628"/>
          <a:stretch/>
        </p:blipFill>
        <p:spPr>
          <a:xfrm>
            <a:off x="8311523" y="318256"/>
            <a:ext cx="699725" cy="926649"/>
          </a:xfrm>
          <a:prstGeom prst="rect">
            <a:avLst/>
          </a:prstGeom>
        </p:spPr>
      </p:pic>
      <p:sp>
        <p:nvSpPr>
          <p:cNvPr id="12" name="CuadroTexto 11">
            <a:extLst>
              <a:ext uri="{FF2B5EF4-FFF2-40B4-BE49-F238E27FC236}">
                <a16:creationId xmlns:a16="http://schemas.microsoft.com/office/drawing/2014/main" id="{08E16E72-0CE1-BCEB-CAA5-8E22EDEE9749}"/>
              </a:ext>
            </a:extLst>
          </p:cNvPr>
          <p:cNvSpPr txBox="1"/>
          <p:nvPr/>
        </p:nvSpPr>
        <p:spPr>
          <a:xfrm>
            <a:off x="353291" y="1846076"/>
            <a:ext cx="3728450" cy="2031325"/>
          </a:xfrm>
          <a:prstGeom prst="rect">
            <a:avLst/>
          </a:prstGeom>
          <a:noFill/>
        </p:spPr>
        <p:txBody>
          <a:bodyPr wrap="square">
            <a:spAutoFit/>
          </a:bodyPr>
          <a:lstStyle/>
          <a:p>
            <a:pPr algn="just"/>
            <a:r>
              <a:rPr lang="es-MX" dirty="0">
                <a:latin typeface="Montserrat" panose="00000500000000000000" pitchFamily="2" charset="0"/>
              </a:rPr>
              <a:t>Las condicionales combinadas implican el uso de operadores lógicos para combinar múltiples condiciones en una sola expresión condicional y los operadores lógicos más comunes son </a:t>
            </a:r>
            <a:r>
              <a:rPr lang="es-MX" b="1" dirty="0">
                <a:latin typeface="Montserrat" panose="00000500000000000000" pitchFamily="2" charset="0"/>
              </a:rPr>
              <a:t>and, </a:t>
            </a:r>
            <a:r>
              <a:rPr lang="es-MX" b="1" dirty="0" err="1">
                <a:latin typeface="Montserrat" panose="00000500000000000000" pitchFamily="2" charset="0"/>
              </a:rPr>
              <a:t>or</a:t>
            </a:r>
            <a:r>
              <a:rPr lang="es-MX" b="1" dirty="0">
                <a:latin typeface="Montserrat" panose="00000500000000000000" pitchFamily="2" charset="0"/>
              </a:rPr>
              <a:t> y </a:t>
            </a:r>
            <a:r>
              <a:rPr lang="es-MX" b="1" dirty="0" err="1">
                <a:latin typeface="Montserrat" panose="00000500000000000000" pitchFamily="2" charset="0"/>
              </a:rPr>
              <a:t>not</a:t>
            </a:r>
            <a:r>
              <a:rPr lang="es-MX" b="1" dirty="0">
                <a:latin typeface="Montserrat" panose="00000500000000000000" pitchFamily="2" charset="0"/>
              </a:rPr>
              <a:t>.</a:t>
            </a:r>
            <a:endParaRPr lang="es-PE" b="1" dirty="0">
              <a:latin typeface="Montserrat" panose="00000500000000000000" pitchFamily="2" charset="0"/>
            </a:endParaRPr>
          </a:p>
        </p:txBody>
      </p:sp>
      <p:pic>
        <p:nvPicPr>
          <p:cNvPr id="14" name="Imagen 13">
            <a:extLst>
              <a:ext uri="{FF2B5EF4-FFF2-40B4-BE49-F238E27FC236}">
                <a16:creationId xmlns:a16="http://schemas.microsoft.com/office/drawing/2014/main" id="{B05FF76B-FA75-804D-FA5F-2AC6D79F3809}"/>
              </a:ext>
            </a:extLst>
          </p:cNvPr>
          <p:cNvPicPr>
            <a:picLocks noChangeAspect="1"/>
          </p:cNvPicPr>
          <p:nvPr/>
        </p:nvPicPr>
        <p:blipFill>
          <a:blip r:embed="rId5"/>
          <a:stretch>
            <a:fillRect/>
          </a:stretch>
        </p:blipFill>
        <p:spPr>
          <a:xfrm>
            <a:off x="4185650" y="1519670"/>
            <a:ext cx="4286405" cy="2684139"/>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0C9B9A03-0DFE-2D94-0F02-15114E40051B}"/>
              </a:ext>
            </a:extLst>
          </p:cNvPr>
          <p:cNvPicPr>
            <a:picLocks noChangeAspect="1"/>
          </p:cNvPicPr>
          <p:nvPr/>
        </p:nvPicPr>
        <p:blipFill>
          <a:blip r:embed="rId6"/>
          <a:stretch>
            <a:fillRect/>
          </a:stretch>
        </p:blipFill>
        <p:spPr>
          <a:xfrm>
            <a:off x="4185650" y="1519670"/>
            <a:ext cx="4714875" cy="2686050"/>
          </a:xfrm>
          <a:prstGeom prst="roundRect">
            <a:avLst>
              <a:gd name="adj" fmla="val 6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9967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6" name="Picture 12" descr="New trending #GIF on Giphy | Silicon valley hbo, Silicon valley, Giphy">
            <a:extLst>
              <a:ext uri="{FF2B5EF4-FFF2-40B4-BE49-F238E27FC236}">
                <a16:creationId xmlns:a16="http://schemas.microsoft.com/office/drawing/2014/main" id="{0D54A800-4304-5816-0DDE-76729B68A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50" y="1022250"/>
            <a:ext cx="47625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62FC122C-9B6D-D6D9-D890-5A0F34E04E8D}"/>
              </a:ext>
            </a:extLst>
          </p:cNvPr>
          <p:cNvSpPr>
            <a:spLocks noGrp="1"/>
          </p:cNvSpPr>
          <p:nvPr>
            <p:ph type="title"/>
          </p:nvPr>
        </p:nvSpPr>
        <p:spPr>
          <a:xfrm>
            <a:off x="5672992" y="1206705"/>
            <a:ext cx="2727458" cy="1005130"/>
          </a:xfrm>
        </p:spPr>
        <p:txBody>
          <a:bodyPr/>
          <a:lstStyle/>
          <a:p>
            <a:pPr algn="ctr"/>
            <a:r>
              <a:rPr lang="es-MX" sz="4400" dirty="0">
                <a:solidFill>
                  <a:srgbClr val="FF0000"/>
                </a:solidFill>
                <a:latin typeface="Montserrat" panose="00000500000000000000" pitchFamily="2" charset="0"/>
              </a:rPr>
              <a:t>¿SABIAS QUE?</a:t>
            </a:r>
            <a:endParaRPr lang="es-PE" sz="4400" dirty="0">
              <a:solidFill>
                <a:srgbClr val="FF0000"/>
              </a:solidFill>
              <a:latin typeface="Montserrat" panose="00000500000000000000" pitchFamily="2" charset="0"/>
            </a:endParaRPr>
          </a:p>
        </p:txBody>
      </p:sp>
      <p:pic>
        <p:nvPicPr>
          <p:cNvPr id="16402" name="Picture 18" descr="Pensamiento humano comportamiento cuestionario ateismo, homer, comida, mano  png | PNGEgg">
            <a:extLst>
              <a:ext uri="{FF2B5EF4-FFF2-40B4-BE49-F238E27FC236}">
                <a16:creationId xmlns:a16="http://schemas.microsoft.com/office/drawing/2014/main" id="{80DC23A1-FD16-FC87-8A73-93174420352A}"/>
              </a:ext>
            </a:extLst>
          </p:cNvPr>
          <p:cNvPicPr>
            <a:picLocks noChangeAspect="1" noChangeArrowheads="1"/>
          </p:cNvPicPr>
          <p:nvPr/>
        </p:nvPicPr>
        <p:blipFill rotWithShape="1">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l="25122" r="26548"/>
          <a:stretch/>
        </p:blipFill>
        <p:spPr bwMode="auto">
          <a:xfrm>
            <a:off x="6615113" y="2497349"/>
            <a:ext cx="1419225" cy="195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360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EC2110A-3327-9739-EAA9-F55FF0978CF7}"/>
              </a:ext>
            </a:extLst>
          </p:cNvPr>
          <p:cNvSpPr txBox="1"/>
          <p:nvPr/>
        </p:nvSpPr>
        <p:spPr>
          <a:xfrm>
            <a:off x="267628" y="1195017"/>
            <a:ext cx="3317174" cy="523220"/>
          </a:xfrm>
          <a:prstGeom prst="rect">
            <a:avLst/>
          </a:prstGeom>
          <a:noFill/>
        </p:spPr>
        <p:txBody>
          <a:bodyPr wrap="square" rtlCol="0">
            <a:spAutoFit/>
          </a:bodyPr>
          <a:lstStyle/>
          <a:p>
            <a:r>
              <a:rPr lang="es-ES" sz="2800" b="1" dirty="0">
                <a:solidFill>
                  <a:srgbClr val="C00000"/>
                </a:solidFill>
              </a:rPr>
              <a:t>Objetivos General</a:t>
            </a:r>
            <a:endParaRPr lang="en-US" sz="2800" b="1" dirty="0">
              <a:solidFill>
                <a:srgbClr val="C00000"/>
              </a:solidFill>
            </a:endParaRPr>
          </a:p>
        </p:txBody>
      </p:sp>
      <p:sp>
        <p:nvSpPr>
          <p:cNvPr id="5" name="CuadroTexto 4">
            <a:extLst>
              <a:ext uri="{FF2B5EF4-FFF2-40B4-BE49-F238E27FC236}">
                <a16:creationId xmlns:a16="http://schemas.microsoft.com/office/drawing/2014/main" id="{FEF80973-9DB1-8615-906D-0AD913D21DED}"/>
              </a:ext>
            </a:extLst>
          </p:cNvPr>
          <p:cNvSpPr txBox="1"/>
          <p:nvPr/>
        </p:nvSpPr>
        <p:spPr>
          <a:xfrm>
            <a:off x="267628" y="1564349"/>
            <a:ext cx="8728771" cy="1200329"/>
          </a:xfrm>
          <a:prstGeom prst="rect">
            <a:avLst/>
          </a:prstGeom>
          <a:noFill/>
        </p:spPr>
        <p:txBody>
          <a:bodyPr wrap="square" rtlCol="0">
            <a:spAutoFit/>
          </a:bodyPr>
          <a:lstStyle/>
          <a:p>
            <a:pPr marL="285750" indent="-285750" algn="just">
              <a:buFont typeface="Wingdings" panose="05000000000000000000" pitchFamily="2" charset="2"/>
              <a:buChar char="q"/>
            </a:pPr>
            <a:r>
              <a:rPr lang="es-ES" sz="2400" dirty="0">
                <a:solidFill>
                  <a:schemeClr val="bg1"/>
                </a:solidFill>
              </a:rPr>
              <a:t> El aprendiz demuestra conocimientos esenciales en el uso de diferentes recursos tecnológicos para una adecuada gestión de la información</a:t>
            </a:r>
          </a:p>
        </p:txBody>
      </p:sp>
      <p:sp>
        <p:nvSpPr>
          <p:cNvPr id="6" name="CuadroTexto 5">
            <a:extLst>
              <a:ext uri="{FF2B5EF4-FFF2-40B4-BE49-F238E27FC236}">
                <a16:creationId xmlns:a16="http://schemas.microsoft.com/office/drawing/2014/main" id="{938DFEC0-E4AF-1CA3-8D92-D6AEB733E7A6}"/>
              </a:ext>
            </a:extLst>
          </p:cNvPr>
          <p:cNvSpPr txBox="1"/>
          <p:nvPr/>
        </p:nvSpPr>
        <p:spPr>
          <a:xfrm>
            <a:off x="207366" y="3292689"/>
            <a:ext cx="8505571" cy="1200329"/>
          </a:xfrm>
          <a:prstGeom prst="rect">
            <a:avLst/>
          </a:prstGeom>
          <a:noFill/>
        </p:spPr>
        <p:txBody>
          <a:bodyPr wrap="square" rtlCol="0">
            <a:spAutoFit/>
          </a:bodyPr>
          <a:lstStyle/>
          <a:p>
            <a:pPr marL="285750" indent="-285750">
              <a:buFont typeface="Wingdings" panose="05000000000000000000" pitchFamily="2" charset="2"/>
              <a:buChar char="q"/>
            </a:pPr>
            <a:r>
              <a:rPr lang="es-ES" sz="2400" dirty="0">
                <a:solidFill>
                  <a:schemeClr val="bg1"/>
                </a:solidFill>
              </a:rPr>
              <a:t> Solucionar problemas usando algoritmos secuenciales, siguiendo los estándares de programación, con la ayuda del instructor</a:t>
            </a:r>
          </a:p>
        </p:txBody>
      </p:sp>
      <p:sp>
        <p:nvSpPr>
          <p:cNvPr id="7" name="CuadroTexto 6">
            <a:extLst>
              <a:ext uri="{FF2B5EF4-FFF2-40B4-BE49-F238E27FC236}">
                <a16:creationId xmlns:a16="http://schemas.microsoft.com/office/drawing/2014/main" id="{9DEE651E-A29B-455A-AEF1-7FDAC94EA135}"/>
              </a:ext>
            </a:extLst>
          </p:cNvPr>
          <p:cNvSpPr txBox="1"/>
          <p:nvPr/>
        </p:nvSpPr>
        <p:spPr>
          <a:xfrm>
            <a:off x="267628" y="2923078"/>
            <a:ext cx="5002823" cy="523220"/>
          </a:xfrm>
          <a:prstGeom prst="rect">
            <a:avLst/>
          </a:prstGeom>
          <a:noFill/>
        </p:spPr>
        <p:txBody>
          <a:bodyPr wrap="square" rtlCol="0">
            <a:spAutoFit/>
          </a:bodyPr>
          <a:lstStyle/>
          <a:p>
            <a:r>
              <a:rPr lang="es-ES" sz="2800" b="1" dirty="0">
                <a:solidFill>
                  <a:srgbClr val="C00000"/>
                </a:solidFill>
              </a:rPr>
              <a:t>Objetivos Especifico</a:t>
            </a:r>
            <a:endParaRPr lang="en-US" sz="2800" b="1" dirty="0">
              <a:solidFill>
                <a:srgbClr val="C00000"/>
              </a:solidFill>
            </a:endParaRPr>
          </a:p>
        </p:txBody>
      </p:sp>
    </p:spTree>
    <p:extLst>
      <p:ext uri="{BB962C8B-B14F-4D97-AF65-F5344CB8AC3E}">
        <p14:creationId xmlns:p14="http://schemas.microsoft.com/office/powerpoint/2010/main" val="3728185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9A502-B55A-E399-4F21-69F220EA5920}"/>
              </a:ext>
            </a:extLst>
          </p:cNvPr>
          <p:cNvSpPr>
            <a:spLocks noGrp="1"/>
          </p:cNvSpPr>
          <p:nvPr>
            <p:ph type="title"/>
          </p:nvPr>
        </p:nvSpPr>
        <p:spPr>
          <a:xfrm>
            <a:off x="3104542" y="341270"/>
            <a:ext cx="2063131" cy="496888"/>
          </a:xfrm>
        </p:spPr>
        <p:txBody>
          <a:bodyPr/>
          <a:lstStyle/>
          <a:p>
            <a:r>
              <a:rPr lang="es-MX" sz="2800" dirty="0">
                <a:solidFill>
                  <a:srgbClr val="FF0000"/>
                </a:solidFill>
                <a:latin typeface="Montserrat" panose="00000500000000000000" pitchFamily="2" charset="0"/>
              </a:rPr>
              <a:t>¿SWITCH?</a:t>
            </a:r>
            <a:endParaRPr lang="es-PE" sz="2800" dirty="0">
              <a:solidFill>
                <a:srgbClr val="FF0000"/>
              </a:solidFill>
              <a:latin typeface="Montserrat" panose="00000500000000000000" pitchFamily="2" charset="0"/>
            </a:endParaRPr>
          </a:p>
        </p:txBody>
      </p:sp>
      <p:pic>
        <p:nvPicPr>
          <p:cNvPr id="7" name="Imagen 6">
            <a:extLst>
              <a:ext uri="{FF2B5EF4-FFF2-40B4-BE49-F238E27FC236}">
                <a16:creationId xmlns:a16="http://schemas.microsoft.com/office/drawing/2014/main" id="{11E12B12-85A2-2E30-BC3F-6A4AFECA9EDE}"/>
              </a:ext>
            </a:extLst>
          </p:cNvPr>
          <p:cNvPicPr>
            <a:picLocks noChangeAspect="1"/>
          </p:cNvPicPr>
          <p:nvPr/>
        </p:nvPicPr>
        <p:blipFill rotWithShape="1">
          <a:blip r:embed="rId2"/>
          <a:srcRect r="3928"/>
          <a:stretch/>
        </p:blipFill>
        <p:spPr>
          <a:xfrm>
            <a:off x="0" y="0"/>
            <a:ext cx="3104542" cy="5143500"/>
          </a:xfrm>
          <a:prstGeom prst="rect">
            <a:avLst/>
          </a:prstGeom>
        </p:spPr>
      </p:pic>
      <p:sp>
        <p:nvSpPr>
          <p:cNvPr id="10" name="CuadroTexto 9">
            <a:extLst>
              <a:ext uri="{FF2B5EF4-FFF2-40B4-BE49-F238E27FC236}">
                <a16:creationId xmlns:a16="http://schemas.microsoft.com/office/drawing/2014/main" id="{C6548FC4-B15E-0946-DB26-20A717E44FE1}"/>
              </a:ext>
            </a:extLst>
          </p:cNvPr>
          <p:cNvSpPr txBox="1"/>
          <p:nvPr/>
        </p:nvSpPr>
        <p:spPr>
          <a:xfrm>
            <a:off x="3009610" y="699388"/>
            <a:ext cx="2166226" cy="3785652"/>
          </a:xfrm>
          <a:prstGeom prst="rect">
            <a:avLst/>
          </a:prstGeom>
          <a:noFill/>
        </p:spPr>
        <p:txBody>
          <a:bodyPr wrap="square">
            <a:spAutoFit/>
          </a:bodyPr>
          <a:lstStyle/>
          <a:p>
            <a:pPr algn="ctr"/>
            <a:r>
              <a:rPr lang="es-MX" sz="1600" dirty="0">
                <a:latin typeface="Montserrat" panose="00000500000000000000" pitchFamily="2" charset="0"/>
              </a:rPr>
              <a:t>En su lugar, se puede utilizar una serie de declaraciones if-elif-else para lograr un comportamiento similar al de switch. Sin embargo, </a:t>
            </a:r>
            <a:r>
              <a:rPr lang="es-MX" sz="1600" b="1" dirty="0">
                <a:latin typeface="Montserrat" panose="00000500000000000000" pitchFamily="2" charset="0"/>
              </a:rPr>
              <a:t>Python no tiene una construcción de switch nativa como algunos otros lenguajes.</a:t>
            </a:r>
            <a:endParaRPr lang="es-PE" sz="1600" b="1" dirty="0">
              <a:latin typeface="Montserrat" panose="00000500000000000000" pitchFamily="2" charset="0"/>
            </a:endParaRPr>
          </a:p>
        </p:txBody>
      </p:sp>
      <p:pic>
        <p:nvPicPr>
          <p:cNvPr id="12" name="Imagen 11">
            <a:extLst>
              <a:ext uri="{FF2B5EF4-FFF2-40B4-BE49-F238E27FC236}">
                <a16:creationId xmlns:a16="http://schemas.microsoft.com/office/drawing/2014/main" id="{89484C9C-782D-6DE4-D93F-18E84441BDC7}"/>
              </a:ext>
            </a:extLst>
          </p:cNvPr>
          <p:cNvPicPr>
            <a:picLocks noChangeAspect="1"/>
          </p:cNvPicPr>
          <p:nvPr/>
        </p:nvPicPr>
        <p:blipFill>
          <a:blip r:embed="rId3"/>
          <a:stretch>
            <a:fillRect/>
          </a:stretch>
        </p:blipFill>
        <p:spPr>
          <a:xfrm>
            <a:off x="5260591" y="996558"/>
            <a:ext cx="3477547" cy="2962275"/>
          </a:xfrm>
          <a:prstGeom prst="rect">
            <a:avLst/>
          </a:prstGeom>
        </p:spPr>
      </p:pic>
    </p:spTree>
    <p:extLst>
      <p:ext uri="{BB962C8B-B14F-4D97-AF65-F5344CB8AC3E}">
        <p14:creationId xmlns:p14="http://schemas.microsoft.com/office/powerpoint/2010/main" val="195788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9A502-B55A-E399-4F21-69F220EA5920}"/>
              </a:ext>
            </a:extLst>
          </p:cNvPr>
          <p:cNvSpPr>
            <a:spLocks noGrp="1"/>
          </p:cNvSpPr>
          <p:nvPr>
            <p:ph type="title"/>
          </p:nvPr>
        </p:nvSpPr>
        <p:spPr>
          <a:xfrm>
            <a:off x="1066573" y="550657"/>
            <a:ext cx="2063131" cy="496888"/>
          </a:xfrm>
        </p:spPr>
        <p:txBody>
          <a:bodyPr/>
          <a:lstStyle/>
          <a:p>
            <a:r>
              <a:rPr lang="es-MX" sz="2800" dirty="0">
                <a:solidFill>
                  <a:srgbClr val="FF0000"/>
                </a:solidFill>
                <a:latin typeface="Montserrat" panose="00000500000000000000" pitchFamily="2" charset="0"/>
              </a:rPr>
              <a:t>¿SWITCH?</a:t>
            </a:r>
            <a:endParaRPr lang="es-PE" sz="2800" dirty="0">
              <a:solidFill>
                <a:srgbClr val="FF0000"/>
              </a:solidFill>
              <a:latin typeface="Montserrat" panose="00000500000000000000" pitchFamily="2" charset="0"/>
            </a:endParaRPr>
          </a:p>
        </p:txBody>
      </p:sp>
      <p:pic>
        <p:nvPicPr>
          <p:cNvPr id="12" name="Imagen 11">
            <a:extLst>
              <a:ext uri="{FF2B5EF4-FFF2-40B4-BE49-F238E27FC236}">
                <a16:creationId xmlns:a16="http://schemas.microsoft.com/office/drawing/2014/main" id="{89484C9C-782D-6DE4-D93F-18E84441BDC7}"/>
              </a:ext>
            </a:extLst>
          </p:cNvPr>
          <p:cNvPicPr>
            <a:picLocks noChangeAspect="1"/>
          </p:cNvPicPr>
          <p:nvPr/>
        </p:nvPicPr>
        <p:blipFill>
          <a:blip r:embed="rId2"/>
          <a:stretch>
            <a:fillRect/>
          </a:stretch>
        </p:blipFill>
        <p:spPr>
          <a:xfrm>
            <a:off x="5055036" y="962495"/>
            <a:ext cx="3724275" cy="2962275"/>
          </a:xfrm>
          <a:prstGeom prst="rect">
            <a:avLst/>
          </a:prstGeom>
        </p:spPr>
      </p:pic>
      <p:sp>
        <p:nvSpPr>
          <p:cNvPr id="5" name="CuadroTexto 4">
            <a:extLst>
              <a:ext uri="{FF2B5EF4-FFF2-40B4-BE49-F238E27FC236}">
                <a16:creationId xmlns:a16="http://schemas.microsoft.com/office/drawing/2014/main" id="{B10F0775-E1E6-417B-8D4E-8BF68BFF9941}"/>
              </a:ext>
            </a:extLst>
          </p:cNvPr>
          <p:cNvSpPr txBox="1"/>
          <p:nvPr/>
        </p:nvSpPr>
        <p:spPr>
          <a:xfrm>
            <a:off x="237937" y="925145"/>
            <a:ext cx="4607663" cy="3416320"/>
          </a:xfrm>
          <a:prstGeom prst="rect">
            <a:avLst/>
          </a:prstGeom>
          <a:noFill/>
        </p:spPr>
        <p:txBody>
          <a:bodyPr wrap="square">
            <a:spAutoFit/>
          </a:bodyPr>
          <a:lstStyle/>
          <a:p>
            <a:pPr algn="just"/>
            <a:r>
              <a:rPr lang="es-MX" dirty="0">
                <a:latin typeface="Montserrat" panose="00000500000000000000" pitchFamily="2" charset="0"/>
              </a:rPr>
              <a:t>En este ejemplo, </a:t>
            </a:r>
            <a:r>
              <a:rPr lang="es-MX" b="1" dirty="0">
                <a:latin typeface="Montserrat" panose="00000500000000000000" pitchFamily="2" charset="0"/>
              </a:rPr>
              <a:t>la función </a:t>
            </a:r>
            <a:r>
              <a:rPr lang="es-MX" b="1" dirty="0" err="1">
                <a:latin typeface="Montserrat" panose="00000500000000000000" pitchFamily="2" charset="0"/>
              </a:rPr>
              <a:t>switch_case</a:t>
            </a:r>
            <a:r>
              <a:rPr lang="es-MX" b="1" dirty="0">
                <a:latin typeface="Montserrat" panose="00000500000000000000" pitchFamily="2" charset="0"/>
              </a:rPr>
              <a:t> </a:t>
            </a:r>
            <a:r>
              <a:rPr lang="es-MX" dirty="0">
                <a:latin typeface="Montserrat" panose="00000500000000000000" pitchFamily="2" charset="0"/>
              </a:rPr>
              <a:t>recibe un argumento opción y luego utiliza una serie de declaraciones </a:t>
            </a:r>
            <a:r>
              <a:rPr lang="es-MX" b="1" dirty="0">
                <a:latin typeface="Montserrat" panose="00000500000000000000" pitchFamily="2" charset="0"/>
              </a:rPr>
              <a:t>if-elif-else</a:t>
            </a:r>
            <a:r>
              <a:rPr lang="es-MX" dirty="0">
                <a:latin typeface="Montserrat" panose="00000500000000000000" pitchFamily="2" charset="0"/>
              </a:rPr>
              <a:t> para determinar qué mensaje imprimir según el valor de opción.</a:t>
            </a:r>
          </a:p>
          <a:p>
            <a:pPr algn="just"/>
            <a:endParaRPr lang="es-MX" dirty="0">
              <a:latin typeface="Montserrat" panose="00000500000000000000" pitchFamily="2" charset="0"/>
            </a:endParaRPr>
          </a:p>
          <a:p>
            <a:pPr algn="just"/>
            <a:r>
              <a:rPr lang="es-MX" dirty="0">
                <a:latin typeface="Montserrat" panose="00000500000000000000" pitchFamily="2" charset="0"/>
              </a:rPr>
              <a:t>Aunque </a:t>
            </a:r>
            <a:r>
              <a:rPr lang="es-MX" b="1" dirty="0">
                <a:latin typeface="Montserrat" panose="00000500000000000000" pitchFamily="2" charset="0"/>
              </a:rPr>
              <a:t>no hay una construcción de switch </a:t>
            </a:r>
            <a:r>
              <a:rPr lang="es-MX" dirty="0">
                <a:latin typeface="Montserrat" panose="00000500000000000000" pitchFamily="2" charset="0"/>
              </a:rPr>
              <a:t>incorporada en Python, esta técnica con if-elif-else es ampliamente utilizada y es efectiva para manejar múltiples casos en Python.</a:t>
            </a:r>
            <a:endParaRPr lang="es-PE" dirty="0">
              <a:latin typeface="Montserrat" panose="00000500000000000000" pitchFamily="2" charset="0"/>
            </a:endParaRPr>
          </a:p>
        </p:txBody>
      </p:sp>
    </p:spTree>
    <p:extLst>
      <p:ext uri="{BB962C8B-B14F-4D97-AF65-F5344CB8AC3E}">
        <p14:creationId xmlns:p14="http://schemas.microsoft.com/office/powerpoint/2010/main" val="37858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5">
            <a:extLst>
              <a:ext uri="{FF2B5EF4-FFF2-40B4-BE49-F238E27FC236}">
                <a16:creationId xmlns:a16="http://schemas.microsoft.com/office/drawing/2014/main" id="{9675191B-5EBB-20DB-A9F1-93A2014431CD}"/>
              </a:ext>
            </a:extLst>
          </p:cNvPr>
          <p:cNvSpPr>
            <a:spLocks noGrp="1"/>
          </p:cNvSpPr>
          <p:nvPr>
            <p:ph type="title"/>
          </p:nvPr>
        </p:nvSpPr>
        <p:spPr>
          <a:xfrm>
            <a:off x="323633" y="567265"/>
            <a:ext cx="8569325" cy="496888"/>
          </a:xfrm>
        </p:spPr>
        <p:txBody>
          <a:bodyPr/>
          <a:lstStyle/>
          <a:p>
            <a:pPr algn="ctr"/>
            <a:r>
              <a:rPr lang="es-MX" sz="2000" i="0" dirty="0">
                <a:solidFill>
                  <a:srgbClr val="000000"/>
                </a:solidFill>
                <a:effectLst/>
                <a:latin typeface="Montserrat" panose="00000500000000000000" pitchFamily="2" charset="0"/>
              </a:rPr>
              <a:t>Manejo de una estructura condicional anidada</a:t>
            </a:r>
            <a:endParaRPr lang="es-PE" sz="2000" dirty="0">
              <a:latin typeface="Montserrat" panose="00000500000000000000" pitchFamily="2" charset="0"/>
            </a:endParaRPr>
          </a:p>
        </p:txBody>
      </p:sp>
      <p:pic>
        <p:nvPicPr>
          <p:cNvPr id="2056" name="Picture 8" descr="SENATI on LinkedIn: #senati">
            <a:extLst>
              <a:ext uri="{FF2B5EF4-FFF2-40B4-BE49-F238E27FC236}">
                <a16:creationId xmlns:a16="http://schemas.microsoft.com/office/drawing/2014/main" id="{D9A71E0D-220C-FFA0-501C-C02DDF643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09" t="24697" r="20000"/>
          <a:stretch/>
        </p:blipFill>
        <p:spPr bwMode="auto">
          <a:xfrm>
            <a:off x="6945647" y="3089564"/>
            <a:ext cx="1911015" cy="1369867"/>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D04DA203-8829-A334-EF19-A2168C76B141}"/>
              </a:ext>
            </a:extLst>
          </p:cNvPr>
          <p:cNvSpPr txBox="1"/>
          <p:nvPr/>
        </p:nvSpPr>
        <p:spPr>
          <a:xfrm>
            <a:off x="287337" y="948265"/>
            <a:ext cx="8641918" cy="2585323"/>
          </a:xfrm>
          <a:prstGeom prst="rect">
            <a:avLst/>
          </a:prstGeom>
          <a:noFill/>
        </p:spPr>
        <p:txBody>
          <a:bodyPr wrap="square">
            <a:spAutoFit/>
          </a:bodyPr>
          <a:lstStyle/>
          <a:p>
            <a:r>
              <a:rPr lang="es-MX" b="1" dirty="0">
                <a:latin typeface="Montserrat" panose="00000500000000000000" pitchFamily="2" charset="0"/>
              </a:rPr>
              <a:t>1. Control de acceso en un sistema informático: </a:t>
            </a:r>
            <a:r>
              <a:rPr lang="es-MX" dirty="0">
                <a:latin typeface="Montserrat" panose="00000500000000000000" pitchFamily="2" charset="0"/>
              </a:rPr>
              <a:t>Dependiendo del tipo de usuario (administrador, empleado, invitado) y su estado de verificación (verificado o no verificado), se les puede otorgar acceso a diferentes funcionalidades del sistema.</a:t>
            </a:r>
          </a:p>
          <a:p>
            <a:endParaRPr lang="es-MX" dirty="0">
              <a:latin typeface="Montserrat" panose="00000500000000000000" pitchFamily="2" charset="0"/>
            </a:endParaRPr>
          </a:p>
          <a:p>
            <a:r>
              <a:rPr lang="es-MX" b="1" dirty="0">
                <a:latin typeface="Montserrat" panose="00000500000000000000" pitchFamily="2" charset="0"/>
              </a:rPr>
              <a:t>2. Clasificación de estudiantes según su rendimiento: </a:t>
            </a:r>
            <a:r>
              <a:rPr lang="es-MX" dirty="0">
                <a:latin typeface="Montserrat" panose="00000500000000000000" pitchFamily="2" charset="0"/>
              </a:rPr>
              <a:t>Basándose en las calificaciones de los estudiantes en diferentes materias, se pueden clasificar en diferentes categorías como sobresaliente, satisfactorio o insatisfactorio.</a:t>
            </a:r>
          </a:p>
        </p:txBody>
      </p:sp>
    </p:spTree>
    <p:extLst>
      <p:ext uri="{BB962C8B-B14F-4D97-AF65-F5344CB8AC3E}">
        <p14:creationId xmlns:p14="http://schemas.microsoft.com/office/powerpoint/2010/main" val="120977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5">
            <a:extLst>
              <a:ext uri="{FF2B5EF4-FFF2-40B4-BE49-F238E27FC236}">
                <a16:creationId xmlns:a16="http://schemas.microsoft.com/office/drawing/2014/main" id="{9675191B-5EBB-20DB-A9F1-93A2014431CD}"/>
              </a:ext>
            </a:extLst>
          </p:cNvPr>
          <p:cNvSpPr>
            <a:spLocks noGrp="1"/>
          </p:cNvSpPr>
          <p:nvPr>
            <p:ph type="title"/>
          </p:nvPr>
        </p:nvSpPr>
        <p:spPr>
          <a:xfrm>
            <a:off x="287337" y="318821"/>
            <a:ext cx="8569325" cy="496888"/>
          </a:xfrm>
        </p:spPr>
        <p:txBody>
          <a:bodyPr/>
          <a:lstStyle/>
          <a:p>
            <a:pPr algn="ctr"/>
            <a:r>
              <a:rPr lang="es-MX" sz="2000" i="0" dirty="0">
                <a:solidFill>
                  <a:srgbClr val="000000"/>
                </a:solidFill>
                <a:effectLst/>
                <a:latin typeface="Montserrat" panose="00000500000000000000" pitchFamily="2" charset="0"/>
              </a:rPr>
              <a:t>Manejo de una estructura condicional anidada</a:t>
            </a:r>
            <a:endParaRPr lang="es-PE" sz="2000" dirty="0">
              <a:latin typeface="Montserrat" panose="00000500000000000000" pitchFamily="2" charset="0"/>
            </a:endParaRPr>
          </a:p>
        </p:txBody>
      </p:sp>
      <p:pic>
        <p:nvPicPr>
          <p:cNvPr id="2056" name="Picture 8" descr="SENATI on LinkedIn: #senati">
            <a:extLst>
              <a:ext uri="{FF2B5EF4-FFF2-40B4-BE49-F238E27FC236}">
                <a16:creationId xmlns:a16="http://schemas.microsoft.com/office/drawing/2014/main" id="{D9A71E0D-220C-FFA0-501C-C02DDF6435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09" t="24697" r="20000"/>
          <a:stretch/>
        </p:blipFill>
        <p:spPr bwMode="auto">
          <a:xfrm>
            <a:off x="6981945" y="3089564"/>
            <a:ext cx="1911015" cy="1369867"/>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D04DA203-8829-A334-EF19-A2168C76B141}"/>
              </a:ext>
            </a:extLst>
          </p:cNvPr>
          <p:cNvSpPr txBox="1"/>
          <p:nvPr/>
        </p:nvSpPr>
        <p:spPr>
          <a:xfrm>
            <a:off x="287337" y="815709"/>
            <a:ext cx="7220916" cy="3293209"/>
          </a:xfrm>
          <a:prstGeom prst="rect">
            <a:avLst/>
          </a:prstGeom>
          <a:noFill/>
        </p:spPr>
        <p:txBody>
          <a:bodyPr wrap="square">
            <a:spAutoFit/>
          </a:bodyPr>
          <a:lstStyle/>
          <a:p>
            <a:r>
              <a:rPr lang="es-MX" sz="1600" b="1" dirty="0">
                <a:latin typeface="Montserrat" panose="00000500000000000000" pitchFamily="2" charset="0"/>
              </a:rPr>
              <a:t>3. Determinación del tipo de usuario en una aplicación: </a:t>
            </a:r>
            <a:r>
              <a:rPr lang="es-MX" sz="1600" dirty="0">
                <a:latin typeface="Montserrat" panose="00000500000000000000" pitchFamily="2" charset="0"/>
              </a:rPr>
              <a:t>Al iniciar sesión en una aplicación, se pueden verificar varios factores como el tipo de usuario (nuevo, regular, premium) y el tiempo desde la última sesión para ofrecer una experiencia personalizada.</a:t>
            </a:r>
          </a:p>
          <a:p>
            <a:endParaRPr lang="es-MX" sz="1600" dirty="0">
              <a:latin typeface="Montserrat" panose="00000500000000000000" pitchFamily="2" charset="0"/>
            </a:endParaRPr>
          </a:p>
          <a:p>
            <a:r>
              <a:rPr lang="es-MX" sz="1600" b="1" dirty="0">
                <a:latin typeface="Montserrat" panose="00000500000000000000" pitchFamily="2" charset="0"/>
              </a:rPr>
              <a:t>4. Asignación de premios en un concurso: </a:t>
            </a:r>
            <a:r>
              <a:rPr lang="es-MX" sz="1600" dirty="0">
                <a:latin typeface="Montserrat" panose="00000500000000000000" pitchFamily="2" charset="0"/>
              </a:rPr>
              <a:t>Dependiendo de la edad de los participantes y el resultado de sus pruebas, se pueden otorgar diferentes premios o menciones de honor.</a:t>
            </a:r>
          </a:p>
          <a:p>
            <a:endParaRPr lang="es-MX" sz="1600" dirty="0">
              <a:latin typeface="Montserrat" panose="00000500000000000000" pitchFamily="2" charset="0"/>
            </a:endParaRPr>
          </a:p>
          <a:p>
            <a:r>
              <a:rPr lang="es-MX" sz="1600" b="1" dirty="0">
                <a:latin typeface="Montserrat" panose="00000500000000000000" pitchFamily="2" charset="0"/>
              </a:rPr>
              <a:t>5. Manejo de inventario en un almacén: </a:t>
            </a:r>
            <a:r>
              <a:rPr lang="es-MX" sz="1600" dirty="0">
                <a:latin typeface="Montserrat" panose="00000500000000000000" pitchFamily="2" charset="0"/>
              </a:rPr>
              <a:t>Al recibir un pedido, se pueden verificar diferentes criterios como la disponibilidad del producto, la prioridad del cliente y las restricciones de envío para determinar cómo procesar el pedido.</a:t>
            </a:r>
            <a:endParaRPr lang="es-PE" sz="1600" dirty="0">
              <a:latin typeface="Montserrat" panose="00000500000000000000" pitchFamily="2" charset="0"/>
            </a:endParaRPr>
          </a:p>
        </p:txBody>
      </p:sp>
    </p:spTree>
    <p:extLst>
      <p:ext uri="{BB962C8B-B14F-4D97-AF65-F5344CB8AC3E}">
        <p14:creationId xmlns:p14="http://schemas.microsoft.com/office/powerpoint/2010/main" val="1215432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8B4DD-2DDA-1ABC-A574-7F7CE1DDE229}"/>
              </a:ext>
            </a:extLst>
          </p:cNvPr>
          <p:cNvSpPr>
            <a:spLocks noGrp="1"/>
          </p:cNvSpPr>
          <p:nvPr>
            <p:ph type="title"/>
          </p:nvPr>
        </p:nvSpPr>
        <p:spPr>
          <a:xfrm>
            <a:off x="1191490" y="449843"/>
            <a:ext cx="6987959" cy="496888"/>
          </a:xfrm>
        </p:spPr>
        <p:txBody>
          <a:bodyPr/>
          <a:lstStyle/>
          <a:p>
            <a:r>
              <a:rPr lang="es-MX" sz="3200" dirty="0">
                <a:latin typeface="Montserrat" panose="00000500000000000000" pitchFamily="2" charset="0"/>
              </a:rPr>
              <a:t>¿Qué es estructura repetitivas?</a:t>
            </a:r>
            <a:endParaRPr lang="es-PE" sz="3200" dirty="0">
              <a:latin typeface="Montserrat" panose="00000500000000000000" pitchFamily="2" charset="0"/>
            </a:endParaRPr>
          </a:p>
        </p:txBody>
      </p:sp>
      <p:pic>
        <p:nvPicPr>
          <p:cNvPr id="4099" name="Picture 3" descr="Los Simpson y la pizarra de Bart » portal Ñoño » | Los simpsons, Los simpson,  Bart simpson">
            <a:extLst>
              <a:ext uri="{FF2B5EF4-FFF2-40B4-BE49-F238E27FC236}">
                <a16:creationId xmlns:a16="http://schemas.microsoft.com/office/drawing/2014/main" id="{8D447D7A-E137-4AB8-6FB2-790AA5522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546" y="1801092"/>
            <a:ext cx="4167090" cy="2018434"/>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SIMPSON WRITING ON BOARD | Bart simpson, Chalkboard writing, Bart">
            <a:extLst>
              <a:ext uri="{FF2B5EF4-FFF2-40B4-BE49-F238E27FC236}">
                <a16:creationId xmlns:a16="http://schemas.microsoft.com/office/drawing/2014/main" id="{00966CCB-8CF5-E623-334E-6D33667DA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17" y="1650423"/>
            <a:ext cx="2438401" cy="243840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D5DF216-7C7F-95CF-33BE-430A3A3EB98C}"/>
              </a:ext>
            </a:extLst>
          </p:cNvPr>
          <p:cNvSpPr txBox="1"/>
          <p:nvPr/>
        </p:nvSpPr>
        <p:spPr>
          <a:xfrm>
            <a:off x="422563" y="946731"/>
            <a:ext cx="4000500" cy="646331"/>
          </a:xfrm>
          <a:prstGeom prst="rect">
            <a:avLst/>
          </a:prstGeom>
          <a:noFill/>
        </p:spPr>
        <p:txBody>
          <a:bodyPr wrap="square" rtlCol="0">
            <a:spAutoFit/>
          </a:bodyPr>
          <a:lstStyle/>
          <a:p>
            <a:r>
              <a:rPr lang="es-MX" dirty="0"/>
              <a:t>Instructor: Escribe “Lo siento” 100 veces</a:t>
            </a:r>
          </a:p>
          <a:p>
            <a:r>
              <a:rPr lang="es-MX" dirty="0"/>
              <a:t>Yo:</a:t>
            </a:r>
            <a:endParaRPr lang="es-PE" dirty="0"/>
          </a:p>
        </p:txBody>
      </p:sp>
      <p:sp>
        <p:nvSpPr>
          <p:cNvPr id="7" name="CuadroTexto 6">
            <a:extLst>
              <a:ext uri="{FF2B5EF4-FFF2-40B4-BE49-F238E27FC236}">
                <a16:creationId xmlns:a16="http://schemas.microsoft.com/office/drawing/2014/main" id="{16200364-1488-AD89-459F-0461E1B50E22}"/>
              </a:ext>
            </a:extLst>
          </p:cNvPr>
          <p:cNvSpPr txBox="1"/>
          <p:nvPr/>
        </p:nvSpPr>
        <p:spPr>
          <a:xfrm>
            <a:off x="512617" y="2638790"/>
            <a:ext cx="2043545" cy="461665"/>
          </a:xfrm>
          <a:prstGeom prst="rect">
            <a:avLst/>
          </a:prstGeom>
          <a:noFill/>
        </p:spPr>
        <p:txBody>
          <a:bodyPr wrap="square" rtlCol="0">
            <a:spAutoFit/>
          </a:bodyPr>
          <a:lstStyle/>
          <a:p>
            <a:r>
              <a:rPr lang="es-MX" sz="1200" b="1" dirty="0">
                <a:solidFill>
                  <a:schemeClr val="bg1"/>
                </a:solidFill>
                <a:latin typeface="Arial" panose="020B0604020202020204" pitchFamily="34" charset="0"/>
                <a:cs typeface="Arial" panose="020B0604020202020204" pitchFamily="34" charset="0"/>
              </a:rPr>
              <a:t>for _in range(100)</a:t>
            </a:r>
          </a:p>
          <a:p>
            <a:r>
              <a:rPr lang="es-MX" sz="1200" b="1" dirty="0">
                <a:solidFill>
                  <a:schemeClr val="bg1"/>
                </a:solidFill>
                <a:latin typeface="Arial" panose="020B0604020202020204" pitchFamily="34" charset="0"/>
                <a:cs typeface="Arial" panose="020B0604020202020204" pitchFamily="34" charset="0"/>
              </a:rPr>
              <a:t>print(“Lo siento”)</a:t>
            </a:r>
            <a:endParaRPr lang="es-PE"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4647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241FA79-4785-7034-0A0C-27AA962DCA0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809625" y="1833562"/>
            <a:ext cx="7524750" cy="1476375"/>
          </a:xfrm>
          <a:prstGeom prst="rect">
            <a:avLst/>
          </a:prstGeom>
        </p:spPr>
      </p:pic>
    </p:spTree>
    <p:extLst>
      <p:ext uri="{BB962C8B-B14F-4D97-AF65-F5344CB8AC3E}">
        <p14:creationId xmlns:p14="http://schemas.microsoft.com/office/powerpoint/2010/main" val="327291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8B4DD-2DDA-1ABC-A574-7F7CE1DDE229}"/>
              </a:ext>
            </a:extLst>
          </p:cNvPr>
          <p:cNvSpPr>
            <a:spLocks noGrp="1"/>
          </p:cNvSpPr>
          <p:nvPr>
            <p:ph type="title"/>
          </p:nvPr>
        </p:nvSpPr>
        <p:spPr>
          <a:xfrm>
            <a:off x="1078020" y="554690"/>
            <a:ext cx="6987959" cy="496888"/>
          </a:xfrm>
        </p:spPr>
        <p:txBody>
          <a:bodyPr/>
          <a:lstStyle/>
          <a:p>
            <a:r>
              <a:rPr lang="es-MX" sz="3200" dirty="0">
                <a:latin typeface="Montserrat" panose="00000500000000000000" pitchFamily="2" charset="0"/>
              </a:rPr>
              <a:t>¿Qué es estructura repetitivas?</a:t>
            </a:r>
            <a:endParaRPr lang="es-PE" sz="3200" dirty="0">
              <a:latin typeface="Montserrat" panose="00000500000000000000" pitchFamily="2" charset="0"/>
            </a:endParaRPr>
          </a:p>
        </p:txBody>
      </p:sp>
      <p:sp>
        <p:nvSpPr>
          <p:cNvPr id="6" name="CuadroTexto 5">
            <a:extLst>
              <a:ext uri="{FF2B5EF4-FFF2-40B4-BE49-F238E27FC236}">
                <a16:creationId xmlns:a16="http://schemas.microsoft.com/office/drawing/2014/main" id="{7D5DF216-7C7F-95CF-33BE-430A3A3EB98C}"/>
              </a:ext>
            </a:extLst>
          </p:cNvPr>
          <p:cNvSpPr txBox="1"/>
          <p:nvPr/>
        </p:nvSpPr>
        <p:spPr>
          <a:xfrm>
            <a:off x="477981" y="1229591"/>
            <a:ext cx="4329547" cy="2862322"/>
          </a:xfrm>
          <a:prstGeom prst="rect">
            <a:avLst/>
          </a:prstGeom>
          <a:noFill/>
        </p:spPr>
        <p:txBody>
          <a:bodyPr wrap="square" rtlCol="0">
            <a:spAutoFit/>
          </a:bodyPr>
          <a:lstStyle/>
          <a:p>
            <a:pPr algn="just"/>
            <a:r>
              <a:rPr lang="es-MX" b="0" i="0" dirty="0">
                <a:effectLst/>
                <a:latin typeface="Montserrat" panose="00000500000000000000" pitchFamily="2" charset="0"/>
              </a:rPr>
              <a:t>Las estructuras repetitivas, también conocidas como bucles o ciclos, son construcciones en programación que permiten ejecutar un bloque de código múltiples veces, según ciertas condiciones predefinidas. Estas estructuras son esenciales para automatizar tareas repetitivas y para procesar conjuntos de datos de manera eficiente.</a:t>
            </a:r>
            <a:endParaRPr lang="es-PE" dirty="0">
              <a:latin typeface="Montserrat" panose="00000500000000000000" pitchFamily="2" charset="0"/>
            </a:endParaRPr>
          </a:p>
        </p:txBody>
      </p:sp>
      <p:pic>
        <p:nvPicPr>
          <p:cNvPr id="20482" name="Picture 2" descr="The Simpsons Gifs on Tumblr: Image tagged with the simpsons, gif, request">
            <a:extLst>
              <a:ext uri="{FF2B5EF4-FFF2-40B4-BE49-F238E27FC236}">
                <a16:creationId xmlns:a16="http://schemas.microsoft.com/office/drawing/2014/main" id="{A74D8C77-C5C6-F9F7-CD14-EC30CB865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121" y="1331145"/>
            <a:ext cx="3504552" cy="26284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31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8B4DD-2DDA-1ABC-A574-7F7CE1DDE229}"/>
              </a:ext>
            </a:extLst>
          </p:cNvPr>
          <p:cNvSpPr>
            <a:spLocks noGrp="1"/>
          </p:cNvSpPr>
          <p:nvPr>
            <p:ph type="title"/>
          </p:nvPr>
        </p:nvSpPr>
        <p:spPr>
          <a:xfrm>
            <a:off x="422563" y="455064"/>
            <a:ext cx="8118764" cy="496888"/>
          </a:xfrm>
        </p:spPr>
        <p:txBody>
          <a:bodyPr/>
          <a:lstStyle/>
          <a:p>
            <a:r>
              <a:rPr lang="es-MX" sz="3200" dirty="0">
                <a:latin typeface="Montserrat" panose="00000500000000000000" pitchFamily="2" charset="0"/>
              </a:rPr>
              <a:t>Uso de la estructura de control “FOR”</a:t>
            </a:r>
            <a:endParaRPr lang="es-PE" sz="3200" dirty="0">
              <a:latin typeface="Montserrat" panose="00000500000000000000" pitchFamily="2" charset="0"/>
            </a:endParaRPr>
          </a:p>
        </p:txBody>
      </p:sp>
      <p:sp>
        <p:nvSpPr>
          <p:cNvPr id="6" name="CuadroTexto 5">
            <a:extLst>
              <a:ext uri="{FF2B5EF4-FFF2-40B4-BE49-F238E27FC236}">
                <a16:creationId xmlns:a16="http://schemas.microsoft.com/office/drawing/2014/main" id="{7D5DF216-7C7F-95CF-33BE-430A3A3EB98C}"/>
              </a:ext>
            </a:extLst>
          </p:cNvPr>
          <p:cNvSpPr txBox="1"/>
          <p:nvPr/>
        </p:nvSpPr>
        <p:spPr>
          <a:xfrm>
            <a:off x="646445" y="1642329"/>
            <a:ext cx="3713019" cy="2246769"/>
          </a:xfrm>
          <a:prstGeom prst="rect">
            <a:avLst/>
          </a:prstGeom>
          <a:noFill/>
        </p:spPr>
        <p:txBody>
          <a:bodyPr wrap="square" rtlCol="0">
            <a:spAutoFit/>
          </a:bodyPr>
          <a:lstStyle/>
          <a:p>
            <a:pPr algn="ctr"/>
            <a:r>
              <a:rPr lang="es-PE" sz="2000" b="1" i="0" dirty="0">
                <a:effectLst/>
                <a:latin typeface="Montserrat" panose="00000500000000000000" pitchFamily="2" charset="0"/>
              </a:rPr>
              <a:t>Bucle "</a:t>
            </a:r>
            <a:r>
              <a:rPr lang="es-PE" sz="2000" b="1" i="0" dirty="0" err="1">
                <a:effectLst/>
                <a:latin typeface="Montserrat" panose="00000500000000000000" pitchFamily="2" charset="0"/>
              </a:rPr>
              <a:t>for</a:t>
            </a:r>
            <a:r>
              <a:rPr lang="es-PE" sz="2000" b="1" i="0" dirty="0">
                <a:effectLst/>
                <a:latin typeface="Montserrat" panose="00000500000000000000" pitchFamily="2" charset="0"/>
              </a:rPr>
              <a:t>"</a:t>
            </a:r>
            <a:r>
              <a:rPr lang="es-PE" sz="2000" b="0" i="0" dirty="0">
                <a:effectLst/>
                <a:latin typeface="Montserrat" panose="00000500000000000000" pitchFamily="2" charset="0"/>
              </a:rPr>
              <a:t>:</a:t>
            </a:r>
          </a:p>
          <a:p>
            <a:pPr algn="just"/>
            <a:r>
              <a:rPr lang="es-MX" sz="2000" b="0" i="0" dirty="0">
                <a:effectLst/>
                <a:latin typeface="Montserrat" panose="00000500000000000000" pitchFamily="2" charset="0"/>
              </a:rPr>
              <a:t>Se utiliza cuando se conoce el número exacto de repeticiones que se deben realizar. Se especifica un contador y una condición de finalización.</a:t>
            </a:r>
            <a:endParaRPr lang="es-PE" sz="2000" dirty="0">
              <a:latin typeface="Montserrat" panose="00000500000000000000" pitchFamily="2" charset="0"/>
            </a:endParaRPr>
          </a:p>
        </p:txBody>
      </p:sp>
      <p:pic>
        <p:nvPicPr>
          <p:cNvPr id="4" name="Imagen 3">
            <a:extLst>
              <a:ext uri="{FF2B5EF4-FFF2-40B4-BE49-F238E27FC236}">
                <a16:creationId xmlns:a16="http://schemas.microsoft.com/office/drawing/2014/main" id="{0F108CAF-9DD3-028E-A272-ACE91887DE5C}"/>
              </a:ext>
            </a:extLst>
          </p:cNvPr>
          <p:cNvPicPr>
            <a:picLocks noChangeAspect="1"/>
          </p:cNvPicPr>
          <p:nvPr/>
        </p:nvPicPr>
        <p:blipFill>
          <a:blip r:embed="rId3"/>
          <a:stretch>
            <a:fillRect/>
          </a:stretch>
        </p:blipFill>
        <p:spPr>
          <a:xfrm>
            <a:off x="4531302" y="1189325"/>
            <a:ext cx="3966253" cy="1460259"/>
          </a:xfrm>
          <a:prstGeom prst="rect">
            <a:avLst/>
          </a:prstGeom>
        </p:spPr>
      </p:pic>
      <p:pic>
        <p:nvPicPr>
          <p:cNvPr id="7" name="Imagen 6">
            <a:extLst>
              <a:ext uri="{FF2B5EF4-FFF2-40B4-BE49-F238E27FC236}">
                <a16:creationId xmlns:a16="http://schemas.microsoft.com/office/drawing/2014/main" id="{DEE00559-A451-77DA-4F4B-541A8811EE91}"/>
              </a:ext>
            </a:extLst>
          </p:cNvPr>
          <p:cNvPicPr>
            <a:picLocks noChangeAspect="1"/>
          </p:cNvPicPr>
          <p:nvPr/>
        </p:nvPicPr>
        <p:blipFill>
          <a:blip r:embed="rId4"/>
          <a:stretch>
            <a:fillRect/>
          </a:stretch>
        </p:blipFill>
        <p:spPr>
          <a:xfrm>
            <a:off x="4531302" y="2765714"/>
            <a:ext cx="3966253" cy="1491681"/>
          </a:xfrm>
          <a:prstGeom prst="rect">
            <a:avLst/>
          </a:prstGeom>
        </p:spPr>
      </p:pic>
    </p:spTree>
    <p:extLst>
      <p:ext uri="{BB962C8B-B14F-4D97-AF65-F5344CB8AC3E}">
        <p14:creationId xmlns:p14="http://schemas.microsoft.com/office/powerpoint/2010/main" val="2938231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4562FF-63AF-9B30-C703-CFD58E238152}"/>
              </a:ext>
            </a:extLst>
          </p:cNvPr>
          <p:cNvSpPr>
            <a:spLocks noGrp="1"/>
          </p:cNvSpPr>
          <p:nvPr>
            <p:ph type="title"/>
          </p:nvPr>
        </p:nvSpPr>
        <p:spPr>
          <a:xfrm>
            <a:off x="1820068" y="1343120"/>
            <a:ext cx="5503863" cy="852826"/>
          </a:xfrm>
        </p:spPr>
        <p:txBody>
          <a:bodyPr/>
          <a:lstStyle/>
          <a:p>
            <a:pPr algn="ctr"/>
            <a:r>
              <a:rPr lang="es-MX" sz="3200" dirty="0">
                <a:latin typeface="Montserrat" panose="00000500000000000000" pitchFamily="2" charset="0"/>
              </a:rPr>
              <a:t>ESTRUCTURA FOR:</a:t>
            </a:r>
            <a:br>
              <a:rPr lang="es-MX" sz="3200" dirty="0">
                <a:latin typeface="Montserrat" panose="00000500000000000000" pitchFamily="2" charset="0"/>
              </a:rPr>
            </a:br>
            <a:r>
              <a:rPr lang="es-MX" sz="3200" u="sng" dirty="0">
                <a:latin typeface="Montserrat" panose="00000500000000000000" pitchFamily="2" charset="0"/>
              </a:rPr>
              <a:t>Break</a:t>
            </a:r>
            <a:r>
              <a:rPr lang="es-MX" sz="3200" dirty="0">
                <a:latin typeface="Montserrat" panose="00000500000000000000" pitchFamily="2" charset="0"/>
              </a:rPr>
              <a:t> y </a:t>
            </a:r>
            <a:r>
              <a:rPr lang="es-MX" sz="3200" u="sng" dirty="0">
                <a:latin typeface="Montserrat" panose="00000500000000000000" pitchFamily="2" charset="0"/>
              </a:rPr>
              <a:t>Continue</a:t>
            </a:r>
            <a:endParaRPr lang="es-PE" sz="3200" u="sng" dirty="0">
              <a:latin typeface="Montserrat" panose="00000500000000000000" pitchFamily="2" charset="0"/>
            </a:endParaRPr>
          </a:p>
        </p:txBody>
      </p:sp>
      <p:sp>
        <p:nvSpPr>
          <p:cNvPr id="3" name="Marcador de texto 2">
            <a:extLst>
              <a:ext uri="{FF2B5EF4-FFF2-40B4-BE49-F238E27FC236}">
                <a16:creationId xmlns:a16="http://schemas.microsoft.com/office/drawing/2014/main" id="{43AF135E-E0DC-0024-8902-28B3E358BDB1}"/>
              </a:ext>
            </a:extLst>
          </p:cNvPr>
          <p:cNvSpPr>
            <a:spLocks noGrp="1"/>
          </p:cNvSpPr>
          <p:nvPr>
            <p:ph type="body" sz="quarter" idx="10"/>
          </p:nvPr>
        </p:nvSpPr>
        <p:spPr>
          <a:xfrm>
            <a:off x="1690256" y="2472265"/>
            <a:ext cx="5360960" cy="1649463"/>
          </a:xfrm>
        </p:spPr>
        <p:txBody>
          <a:bodyPr/>
          <a:lstStyle/>
          <a:p>
            <a:pPr marL="0" indent="0" algn="just">
              <a:buNone/>
            </a:pPr>
            <a:r>
              <a:rPr lang="es-MX" sz="2000" dirty="0">
                <a:latin typeface="Montserrat" panose="00000500000000000000" pitchFamily="2" charset="0"/>
              </a:rPr>
              <a:t>Ahora, entenderemos cómo utilizar las estructuras de control repetitivas for utilizando break y continue:</a:t>
            </a:r>
          </a:p>
          <a:p>
            <a:pPr marL="0" indent="0" algn="just">
              <a:buNone/>
            </a:pPr>
            <a:r>
              <a:rPr lang="es-MX" sz="2000" b="1" dirty="0">
                <a:latin typeface="Montserrat" panose="00000500000000000000" pitchFamily="2" charset="0"/>
              </a:rPr>
              <a:t>Permite controlar el flujo de ejecución dentro del bucle</a:t>
            </a:r>
            <a:endParaRPr lang="es-PE" sz="2000" b="1" dirty="0">
              <a:latin typeface="Montserrat" panose="00000500000000000000" pitchFamily="2" charset="0"/>
            </a:endParaRPr>
          </a:p>
        </p:txBody>
      </p:sp>
    </p:spTree>
    <p:extLst>
      <p:ext uri="{BB962C8B-B14F-4D97-AF65-F5344CB8AC3E}">
        <p14:creationId xmlns:p14="http://schemas.microsoft.com/office/powerpoint/2010/main" val="3183499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0321A-F394-71F3-4063-841B6D6E4BB9}"/>
              </a:ext>
            </a:extLst>
          </p:cNvPr>
          <p:cNvSpPr>
            <a:spLocks noGrp="1"/>
          </p:cNvSpPr>
          <p:nvPr>
            <p:ph type="title"/>
          </p:nvPr>
        </p:nvSpPr>
        <p:spPr>
          <a:xfrm>
            <a:off x="1658937" y="468528"/>
            <a:ext cx="1486045" cy="382542"/>
          </a:xfrm>
        </p:spPr>
        <p:txBody>
          <a:bodyPr/>
          <a:lstStyle/>
          <a:p>
            <a:r>
              <a:rPr lang="es-MX" dirty="0">
                <a:effectLst>
                  <a:outerShdw blurRad="38100" dist="38100" dir="2700000" algn="tl">
                    <a:srgbClr val="000000">
                      <a:alpha val="43137"/>
                    </a:srgbClr>
                  </a:outerShdw>
                </a:effectLst>
                <a:latin typeface="Montserrat" panose="00000500000000000000" pitchFamily="2" charset="0"/>
              </a:rPr>
              <a:t>BREAK</a:t>
            </a:r>
            <a:endParaRPr lang="es-PE" dirty="0">
              <a:effectLst>
                <a:outerShdw blurRad="38100" dist="38100" dir="2700000" algn="tl">
                  <a:srgbClr val="000000">
                    <a:alpha val="43137"/>
                  </a:srgbClr>
                </a:outerShdw>
              </a:effectLst>
              <a:latin typeface="Montserrat" panose="00000500000000000000" pitchFamily="2" charset="0"/>
            </a:endParaRPr>
          </a:p>
        </p:txBody>
      </p:sp>
      <p:sp>
        <p:nvSpPr>
          <p:cNvPr id="3" name="Marcador de texto 2">
            <a:extLst>
              <a:ext uri="{FF2B5EF4-FFF2-40B4-BE49-F238E27FC236}">
                <a16:creationId xmlns:a16="http://schemas.microsoft.com/office/drawing/2014/main" id="{F42F091D-69EE-A14A-1509-1B237FA98434}"/>
              </a:ext>
            </a:extLst>
          </p:cNvPr>
          <p:cNvSpPr>
            <a:spLocks noGrp="1"/>
          </p:cNvSpPr>
          <p:nvPr>
            <p:ph type="body" sz="quarter" idx="10"/>
          </p:nvPr>
        </p:nvSpPr>
        <p:spPr>
          <a:xfrm>
            <a:off x="287336" y="943326"/>
            <a:ext cx="4229246" cy="1772165"/>
          </a:xfrm>
        </p:spPr>
        <p:txBody>
          <a:bodyPr/>
          <a:lstStyle/>
          <a:p>
            <a:pPr marL="285750" indent="-285750">
              <a:buFont typeface="Arial" panose="020B0604020202020204" pitchFamily="34" charset="0"/>
              <a:buChar char="•"/>
            </a:pPr>
            <a:r>
              <a:rPr lang="es-MX" sz="1400" dirty="0">
                <a:latin typeface="Montserrat" panose="00000500000000000000" pitchFamily="2" charset="0"/>
              </a:rPr>
              <a:t>La instrucción </a:t>
            </a:r>
            <a:r>
              <a:rPr lang="es-MX" sz="1400" b="1" dirty="0">
                <a:latin typeface="Montserrat" panose="00000500000000000000" pitchFamily="2" charset="0"/>
              </a:rPr>
              <a:t>break</a:t>
            </a:r>
            <a:r>
              <a:rPr lang="es-MX" sz="1400" dirty="0">
                <a:latin typeface="Montserrat" panose="00000500000000000000" pitchFamily="2" charset="0"/>
              </a:rPr>
              <a:t> se utiliza para salir del </a:t>
            </a:r>
            <a:r>
              <a:rPr lang="es-MX" sz="1400" b="1" dirty="0">
                <a:latin typeface="Montserrat" panose="00000500000000000000" pitchFamily="2" charset="0"/>
              </a:rPr>
              <a:t>bucle</a:t>
            </a:r>
            <a:r>
              <a:rPr lang="es-MX" sz="1400" dirty="0">
                <a:latin typeface="Montserrat" panose="00000500000000000000" pitchFamily="2" charset="0"/>
              </a:rPr>
              <a:t> </a:t>
            </a:r>
            <a:r>
              <a:rPr lang="es-MX" sz="1400" b="1" dirty="0">
                <a:latin typeface="Montserrat" panose="00000500000000000000" pitchFamily="2" charset="0"/>
              </a:rPr>
              <a:t>for</a:t>
            </a:r>
            <a:r>
              <a:rPr lang="es-MX" sz="1400" dirty="0">
                <a:latin typeface="Montserrat" panose="00000500000000000000" pitchFamily="2" charset="0"/>
              </a:rPr>
              <a:t> antes de que haya completado todas las iteraciones.</a:t>
            </a:r>
          </a:p>
          <a:p>
            <a:pPr marL="285750" indent="-285750">
              <a:buFont typeface="Arial" panose="020B0604020202020204" pitchFamily="34" charset="0"/>
              <a:buChar char="•"/>
            </a:pPr>
            <a:r>
              <a:rPr lang="es-MX" sz="1400" dirty="0">
                <a:latin typeface="Montserrat" panose="00000500000000000000" pitchFamily="2" charset="0"/>
              </a:rPr>
              <a:t>Cuando se encuentra la instrucción </a:t>
            </a:r>
            <a:r>
              <a:rPr lang="es-MX" sz="1400" b="1" dirty="0">
                <a:latin typeface="Montserrat" panose="00000500000000000000" pitchFamily="2" charset="0"/>
              </a:rPr>
              <a:t>break</a:t>
            </a:r>
            <a:r>
              <a:rPr lang="es-MX" sz="1400" dirty="0">
                <a:latin typeface="Montserrat" panose="00000500000000000000" pitchFamily="2" charset="0"/>
              </a:rPr>
              <a:t> dentro de un </a:t>
            </a:r>
            <a:r>
              <a:rPr lang="es-MX" sz="1400" b="1" dirty="0">
                <a:latin typeface="Montserrat" panose="00000500000000000000" pitchFamily="2" charset="0"/>
              </a:rPr>
              <a:t>bucle for</a:t>
            </a:r>
            <a:r>
              <a:rPr lang="es-MX" sz="1400" dirty="0">
                <a:latin typeface="Montserrat" panose="00000500000000000000" pitchFamily="2" charset="0"/>
              </a:rPr>
              <a:t>, el flujo de ejecución sale inmediatamente del bucle y continúa con la siguiente instrucción después del bucle.</a:t>
            </a:r>
            <a:endParaRPr lang="es-PE" sz="1400" dirty="0">
              <a:latin typeface="Montserrat" panose="00000500000000000000" pitchFamily="2" charset="0"/>
            </a:endParaRPr>
          </a:p>
        </p:txBody>
      </p:sp>
      <p:sp>
        <p:nvSpPr>
          <p:cNvPr id="4" name="Título 1">
            <a:extLst>
              <a:ext uri="{FF2B5EF4-FFF2-40B4-BE49-F238E27FC236}">
                <a16:creationId xmlns:a16="http://schemas.microsoft.com/office/drawing/2014/main" id="{A560566B-CFCD-9D28-458F-35B776AF52DE}"/>
              </a:ext>
            </a:extLst>
          </p:cNvPr>
          <p:cNvSpPr txBox="1">
            <a:spLocks/>
          </p:cNvSpPr>
          <p:nvPr/>
        </p:nvSpPr>
        <p:spPr>
          <a:xfrm>
            <a:off x="6224009" y="491958"/>
            <a:ext cx="2313999" cy="381771"/>
          </a:xfrm>
          <a:prstGeom prst="rect">
            <a:avLst/>
          </a:prstGeom>
        </p:spPr>
        <p:txBody>
          <a:bodyPr lIns="0" tIns="0" rIns="90000" anchor="t">
            <a:noAutofit/>
          </a:bodyPr>
          <a:lstStyle>
            <a:lvl1pPr algn="l" defTabSz="914400" rtl="0" eaLnBrk="1" latinLnBrk="0" hangingPunct="1">
              <a:lnSpc>
                <a:spcPct val="90000"/>
              </a:lnSpc>
              <a:spcBef>
                <a:spcPct val="0"/>
              </a:spcBef>
              <a:buNone/>
              <a:defRPr sz="2600" b="1" i="0" kern="1200">
                <a:solidFill>
                  <a:schemeClr val="tx1"/>
                </a:solidFill>
                <a:latin typeface="Eurostile" charset="0"/>
                <a:ea typeface="Eurostile" charset="0"/>
                <a:cs typeface="Eurostile" charset="0"/>
              </a:defRPr>
            </a:lvl1pPr>
          </a:lstStyle>
          <a:p>
            <a:r>
              <a:rPr lang="es-MX" dirty="0">
                <a:effectLst>
                  <a:outerShdw blurRad="38100" dist="38100" dir="2700000" algn="tl">
                    <a:srgbClr val="000000">
                      <a:alpha val="43137"/>
                    </a:srgbClr>
                  </a:outerShdw>
                </a:effectLst>
                <a:latin typeface="Montserrat" panose="00000500000000000000" pitchFamily="2" charset="0"/>
              </a:rPr>
              <a:t>CONTINUE</a:t>
            </a:r>
            <a:endParaRPr lang="es-PE" dirty="0">
              <a:effectLst>
                <a:outerShdw blurRad="38100" dist="38100" dir="2700000" algn="tl">
                  <a:srgbClr val="000000">
                    <a:alpha val="43137"/>
                  </a:srgbClr>
                </a:outerShdw>
              </a:effectLst>
              <a:latin typeface="Montserrat" panose="00000500000000000000" pitchFamily="2" charset="0"/>
            </a:endParaRPr>
          </a:p>
        </p:txBody>
      </p:sp>
      <p:sp>
        <p:nvSpPr>
          <p:cNvPr id="9" name="CuadroTexto 8">
            <a:extLst>
              <a:ext uri="{FF2B5EF4-FFF2-40B4-BE49-F238E27FC236}">
                <a16:creationId xmlns:a16="http://schemas.microsoft.com/office/drawing/2014/main" id="{F3C5159B-5091-7EFE-D80B-B7F31AE6D86D}"/>
              </a:ext>
            </a:extLst>
          </p:cNvPr>
          <p:cNvSpPr txBox="1"/>
          <p:nvPr/>
        </p:nvSpPr>
        <p:spPr>
          <a:xfrm>
            <a:off x="4485409" y="867126"/>
            <a:ext cx="4572000" cy="2031325"/>
          </a:xfrm>
          <a:prstGeom prst="rect">
            <a:avLst/>
          </a:prstGeom>
          <a:noFill/>
        </p:spPr>
        <p:txBody>
          <a:bodyPr wrap="square">
            <a:spAutoFit/>
          </a:bodyPr>
          <a:lstStyle/>
          <a:p>
            <a:pPr marL="285750" indent="-285750">
              <a:buFont typeface="Arial" panose="020B0604020202020204" pitchFamily="34" charset="0"/>
              <a:buChar char="•"/>
            </a:pPr>
            <a:r>
              <a:rPr lang="es-MX" sz="1400" dirty="0">
                <a:latin typeface="Montserrat" panose="00000500000000000000" pitchFamily="2" charset="0"/>
              </a:rPr>
              <a:t>La instrucción continue se utiliza para omitir el resto del bloque de código en la iteración actual y pasar a la siguiente iteración del bucle.</a:t>
            </a:r>
          </a:p>
          <a:p>
            <a:pPr marL="285750" indent="-285750">
              <a:buFont typeface="Arial" panose="020B0604020202020204" pitchFamily="34" charset="0"/>
              <a:buChar char="•"/>
            </a:pPr>
            <a:r>
              <a:rPr lang="es-MX" sz="1400" dirty="0">
                <a:latin typeface="Montserrat" panose="00000500000000000000" pitchFamily="2" charset="0"/>
              </a:rPr>
              <a:t>Cuando se encuentra la instrucción </a:t>
            </a:r>
            <a:r>
              <a:rPr lang="es-MX" sz="1400" b="1" dirty="0">
                <a:latin typeface="Montserrat" panose="00000500000000000000" pitchFamily="2" charset="0"/>
              </a:rPr>
              <a:t>continue</a:t>
            </a:r>
            <a:r>
              <a:rPr lang="es-MX" sz="1400" dirty="0">
                <a:latin typeface="Montserrat" panose="00000500000000000000" pitchFamily="2" charset="0"/>
              </a:rPr>
              <a:t> dentro de un </a:t>
            </a:r>
            <a:r>
              <a:rPr lang="es-MX" sz="1400" b="1" dirty="0">
                <a:latin typeface="Montserrat" panose="00000500000000000000" pitchFamily="2" charset="0"/>
              </a:rPr>
              <a:t>bucle for</a:t>
            </a:r>
            <a:r>
              <a:rPr lang="es-MX" sz="1400" dirty="0">
                <a:latin typeface="Montserrat" panose="00000500000000000000" pitchFamily="2" charset="0"/>
              </a:rPr>
              <a:t>, el flujo de ejecución pasa directamente al siguiente ciclo del bucle, ignorando cualquier código restante dentro del bloque de la iteración actual.</a:t>
            </a:r>
            <a:endParaRPr lang="es-PE" sz="1400" dirty="0">
              <a:latin typeface="Montserrat" panose="00000500000000000000" pitchFamily="2" charset="0"/>
            </a:endParaRPr>
          </a:p>
        </p:txBody>
      </p:sp>
      <p:pic>
        <p:nvPicPr>
          <p:cNvPr id="11" name="Imagen 10">
            <a:extLst>
              <a:ext uri="{FF2B5EF4-FFF2-40B4-BE49-F238E27FC236}">
                <a16:creationId xmlns:a16="http://schemas.microsoft.com/office/drawing/2014/main" id="{189058B5-4E97-7023-3E62-4E22F51691EB}"/>
              </a:ext>
            </a:extLst>
          </p:cNvPr>
          <p:cNvPicPr>
            <a:picLocks noChangeAspect="1"/>
          </p:cNvPicPr>
          <p:nvPr/>
        </p:nvPicPr>
        <p:blipFill>
          <a:blip r:embed="rId2"/>
          <a:stretch>
            <a:fillRect/>
          </a:stretch>
        </p:blipFill>
        <p:spPr>
          <a:xfrm>
            <a:off x="287336" y="3082963"/>
            <a:ext cx="4572000" cy="996830"/>
          </a:xfrm>
          <a:prstGeom prst="rect">
            <a:avLst/>
          </a:prstGeom>
        </p:spPr>
      </p:pic>
      <p:pic>
        <p:nvPicPr>
          <p:cNvPr id="13" name="Imagen 12">
            <a:extLst>
              <a:ext uri="{FF2B5EF4-FFF2-40B4-BE49-F238E27FC236}">
                <a16:creationId xmlns:a16="http://schemas.microsoft.com/office/drawing/2014/main" id="{E2DDE6D1-EA5F-9D41-49AA-B015AD31BA49}"/>
              </a:ext>
            </a:extLst>
          </p:cNvPr>
          <p:cNvPicPr>
            <a:picLocks noChangeAspect="1"/>
          </p:cNvPicPr>
          <p:nvPr/>
        </p:nvPicPr>
        <p:blipFill>
          <a:blip r:embed="rId3"/>
          <a:stretch>
            <a:fillRect/>
          </a:stretch>
        </p:blipFill>
        <p:spPr>
          <a:xfrm>
            <a:off x="4986917" y="2996974"/>
            <a:ext cx="3724275" cy="1133475"/>
          </a:xfrm>
          <a:prstGeom prst="rect">
            <a:avLst/>
          </a:prstGeom>
        </p:spPr>
      </p:pic>
    </p:spTree>
    <p:extLst>
      <p:ext uri="{BB962C8B-B14F-4D97-AF65-F5344CB8AC3E}">
        <p14:creationId xmlns:p14="http://schemas.microsoft.com/office/powerpoint/2010/main" val="4007582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25" y="388353"/>
            <a:ext cx="8569325" cy="496888"/>
          </a:xfrm>
        </p:spPr>
        <p:txBody>
          <a:bodyPr/>
          <a:lstStyle/>
          <a:p>
            <a:r>
              <a:rPr lang="es-PE" dirty="0"/>
              <a:t>Instalación de Python</a:t>
            </a:r>
          </a:p>
        </p:txBody>
      </p:sp>
      <p:sp>
        <p:nvSpPr>
          <p:cNvPr id="3" name="Marcador de texto 2"/>
          <p:cNvSpPr>
            <a:spLocks noGrp="1"/>
          </p:cNvSpPr>
          <p:nvPr>
            <p:ph type="body" sz="quarter" idx="10"/>
          </p:nvPr>
        </p:nvSpPr>
        <p:spPr>
          <a:xfrm>
            <a:off x="175825" y="765495"/>
            <a:ext cx="4775318" cy="245326"/>
          </a:xfrm>
        </p:spPr>
        <p:txBody>
          <a:bodyPr/>
          <a:lstStyle/>
          <a:p>
            <a:r>
              <a:rPr lang="es-PE" dirty="0"/>
              <a:t>Descarga de la Pagina Oficial</a:t>
            </a:r>
          </a:p>
        </p:txBody>
      </p:sp>
      <p:sp>
        <p:nvSpPr>
          <p:cNvPr id="4" name="CuadroTexto 3"/>
          <p:cNvSpPr txBox="1"/>
          <p:nvPr/>
        </p:nvSpPr>
        <p:spPr>
          <a:xfrm>
            <a:off x="4795024" y="481143"/>
            <a:ext cx="2364058" cy="369332"/>
          </a:xfrm>
          <a:prstGeom prst="rect">
            <a:avLst/>
          </a:prstGeom>
          <a:solidFill>
            <a:schemeClr val="accent1">
              <a:lumMod val="75000"/>
            </a:schemeClr>
          </a:solidFill>
        </p:spPr>
        <p:txBody>
          <a:bodyPr wrap="square" rtlCol="0">
            <a:spAutoFit/>
          </a:bodyPr>
          <a:lstStyle/>
          <a:p>
            <a:pPr algn="ctr"/>
            <a:r>
              <a:rPr lang="es-PE" b="1" dirty="0"/>
              <a:t>www.Python.org</a:t>
            </a:r>
          </a:p>
        </p:txBody>
      </p:sp>
      <p:pic>
        <p:nvPicPr>
          <p:cNvPr id="5" name="Imagen 4"/>
          <p:cNvPicPr>
            <a:picLocks noChangeAspect="1"/>
          </p:cNvPicPr>
          <p:nvPr/>
        </p:nvPicPr>
        <p:blipFill rotWithShape="1">
          <a:blip r:embed="rId2"/>
          <a:srcRect l="5179" t="14330" r="5502" b="15812"/>
          <a:stretch/>
        </p:blipFill>
        <p:spPr>
          <a:xfrm>
            <a:off x="0" y="1185041"/>
            <a:ext cx="8058615" cy="3360044"/>
          </a:xfrm>
          <a:prstGeom prst="rect">
            <a:avLst/>
          </a:prstGeom>
        </p:spPr>
      </p:pic>
    </p:spTree>
    <p:extLst>
      <p:ext uri="{BB962C8B-B14F-4D97-AF65-F5344CB8AC3E}">
        <p14:creationId xmlns:p14="http://schemas.microsoft.com/office/powerpoint/2010/main" val="1372600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8B4DD-2DDA-1ABC-A574-7F7CE1DDE229}"/>
              </a:ext>
            </a:extLst>
          </p:cNvPr>
          <p:cNvSpPr>
            <a:spLocks noGrp="1"/>
          </p:cNvSpPr>
          <p:nvPr>
            <p:ph type="title"/>
          </p:nvPr>
        </p:nvSpPr>
        <p:spPr>
          <a:xfrm>
            <a:off x="274492" y="464907"/>
            <a:ext cx="8513619" cy="496888"/>
          </a:xfrm>
        </p:spPr>
        <p:txBody>
          <a:bodyPr/>
          <a:lstStyle/>
          <a:p>
            <a:r>
              <a:rPr lang="es-MX" sz="3200" dirty="0">
                <a:latin typeface="Montserrat" panose="00000500000000000000" pitchFamily="2" charset="0"/>
              </a:rPr>
              <a:t>Uso de la estructura de control “</a:t>
            </a:r>
            <a:r>
              <a:rPr lang="es-MX" sz="3200" dirty="0" err="1">
                <a:latin typeface="Montserrat" panose="00000500000000000000" pitchFamily="2" charset="0"/>
              </a:rPr>
              <a:t>While</a:t>
            </a:r>
            <a:r>
              <a:rPr lang="es-MX" sz="3200" dirty="0">
                <a:latin typeface="Montserrat" panose="00000500000000000000" pitchFamily="2" charset="0"/>
              </a:rPr>
              <a:t>”</a:t>
            </a:r>
            <a:endParaRPr lang="es-PE" sz="3200" dirty="0">
              <a:latin typeface="Montserrat" panose="00000500000000000000" pitchFamily="2" charset="0"/>
            </a:endParaRPr>
          </a:p>
        </p:txBody>
      </p:sp>
      <p:sp>
        <p:nvSpPr>
          <p:cNvPr id="6" name="CuadroTexto 5">
            <a:extLst>
              <a:ext uri="{FF2B5EF4-FFF2-40B4-BE49-F238E27FC236}">
                <a16:creationId xmlns:a16="http://schemas.microsoft.com/office/drawing/2014/main" id="{7D5DF216-7C7F-95CF-33BE-430A3A3EB98C}"/>
              </a:ext>
            </a:extLst>
          </p:cNvPr>
          <p:cNvSpPr txBox="1"/>
          <p:nvPr/>
        </p:nvSpPr>
        <p:spPr>
          <a:xfrm>
            <a:off x="274492" y="1574599"/>
            <a:ext cx="3713019" cy="1938992"/>
          </a:xfrm>
          <a:prstGeom prst="rect">
            <a:avLst/>
          </a:prstGeom>
          <a:noFill/>
        </p:spPr>
        <p:txBody>
          <a:bodyPr wrap="square" rtlCol="0">
            <a:spAutoFit/>
          </a:bodyPr>
          <a:lstStyle/>
          <a:p>
            <a:pPr algn="ctr"/>
            <a:r>
              <a:rPr lang="es-PE" sz="2000" b="1" i="0" dirty="0">
                <a:effectLst/>
                <a:latin typeface="Montserrat" panose="00000500000000000000" pitchFamily="2" charset="0"/>
              </a:rPr>
              <a:t>Bucle “</a:t>
            </a:r>
            <a:r>
              <a:rPr lang="es-PE" sz="2000" b="1" i="0" dirty="0" err="1">
                <a:effectLst/>
                <a:latin typeface="Montserrat" panose="00000500000000000000" pitchFamily="2" charset="0"/>
              </a:rPr>
              <a:t>while</a:t>
            </a:r>
            <a:r>
              <a:rPr lang="es-PE" sz="2000" b="1" i="0" dirty="0">
                <a:effectLst/>
                <a:latin typeface="Montserrat" panose="00000500000000000000" pitchFamily="2" charset="0"/>
              </a:rPr>
              <a:t>"</a:t>
            </a:r>
            <a:r>
              <a:rPr lang="es-PE" sz="2000" b="0" i="0" dirty="0">
                <a:effectLst/>
                <a:latin typeface="Montserrat" panose="00000500000000000000" pitchFamily="2" charset="0"/>
              </a:rPr>
              <a:t>:</a:t>
            </a:r>
          </a:p>
          <a:p>
            <a:pPr algn="just"/>
            <a:r>
              <a:rPr lang="es-MX" sz="2000" b="0" i="0" dirty="0">
                <a:effectLst/>
                <a:latin typeface="Montserrat" panose="00000500000000000000" pitchFamily="2" charset="0"/>
              </a:rPr>
              <a:t>Se ejecuta mientras una condición especificada sea verdadera. Es útil cuando el número de repeticiones no es conocido de antemano.</a:t>
            </a:r>
            <a:endParaRPr lang="es-PE" sz="2000" dirty="0">
              <a:latin typeface="Montserrat" panose="00000500000000000000" pitchFamily="2" charset="0"/>
            </a:endParaRPr>
          </a:p>
        </p:txBody>
      </p:sp>
      <p:pic>
        <p:nvPicPr>
          <p:cNvPr id="5" name="Imagen 4">
            <a:extLst>
              <a:ext uri="{FF2B5EF4-FFF2-40B4-BE49-F238E27FC236}">
                <a16:creationId xmlns:a16="http://schemas.microsoft.com/office/drawing/2014/main" id="{D43D7820-3EFD-F222-9E55-ACE5B4FC0D77}"/>
              </a:ext>
            </a:extLst>
          </p:cNvPr>
          <p:cNvPicPr>
            <a:picLocks noChangeAspect="1"/>
          </p:cNvPicPr>
          <p:nvPr/>
        </p:nvPicPr>
        <p:blipFill>
          <a:blip r:embed="rId3"/>
          <a:stretch>
            <a:fillRect/>
          </a:stretch>
        </p:blipFill>
        <p:spPr>
          <a:xfrm>
            <a:off x="3923046" y="1257410"/>
            <a:ext cx="4626644" cy="2739625"/>
          </a:xfrm>
          <a:prstGeom prst="rect">
            <a:avLst/>
          </a:prstGeom>
        </p:spPr>
      </p:pic>
      <p:pic>
        <p:nvPicPr>
          <p:cNvPr id="9" name="Imagen 8">
            <a:extLst>
              <a:ext uri="{FF2B5EF4-FFF2-40B4-BE49-F238E27FC236}">
                <a16:creationId xmlns:a16="http://schemas.microsoft.com/office/drawing/2014/main" id="{872EA76D-F4BA-8D96-EC18-787F6143B372}"/>
              </a:ext>
            </a:extLst>
          </p:cNvPr>
          <p:cNvPicPr>
            <a:picLocks noChangeAspect="1"/>
          </p:cNvPicPr>
          <p:nvPr/>
        </p:nvPicPr>
        <p:blipFill>
          <a:blip r:embed="rId4"/>
          <a:stretch>
            <a:fillRect/>
          </a:stretch>
        </p:blipFill>
        <p:spPr>
          <a:xfrm>
            <a:off x="4036053" y="961795"/>
            <a:ext cx="4386388" cy="1649503"/>
          </a:xfrm>
          <a:prstGeom prst="rect">
            <a:avLst/>
          </a:prstGeom>
        </p:spPr>
      </p:pic>
      <p:pic>
        <p:nvPicPr>
          <p:cNvPr id="11" name="Imagen 10">
            <a:extLst>
              <a:ext uri="{FF2B5EF4-FFF2-40B4-BE49-F238E27FC236}">
                <a16:creationId xmlns:a16="http://schemas.microsoft.com/office/drawing/2014/main" id="{EBF0C2B7-449C-A890-9E17-099E639B270D}"/>
              </a:ext>
            </a:extLst>
          </p:cNvPr>
          <p:cNvPicPr>
            <a:picLocks noChangeAspect="1"/>
          </p:cNvPicPr>
          <p:nvPr/>
        </p:nvPicPr>
        <p:blipFill>
          <a:blip r:embed="rId5"/>
          <a:stretch>
            <a:fillRect/>
          </a:stretch>
        </p:blipFill>
        <p:spPr>
          <a:xfrm>
            <a:off x="4036053" y="2771052"/>
            <a:ext cx="4386388" cy="1649503"/>
          </a:xfrm>
          <a:prstGeom prst="rect">
            <a:avLst/>
          </a:prstGeom>
        </p:spPr>
      </p:pic>
    </p:spTree>
    <p:extLst>
      <p:ext uri="{BB962C8B-B14F-4D97-AF65-F5344CB8AC3E}">
        <p14:creationId xmlns:p14="http://schemas.microsoft.com/office/powerpoint/2010/main" val="186818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8B4DD-2DDA-1ABC-A574-7F7CE1DDE229}"/>
              </a:ext>
            </a:extLst>
          </p:cNvPr>
          <p:cNvSpPr>
            <a:spLocks noGrp="1"/>
          </p:cNvSpPr>
          <p:nvPr>
            <p:ph type="title"/>
          </p:nvPr>
        </p:nvSpPr>
        <p:spPr>
          <a:xfrm>
            <a:off x="836900" y="443029"/>
            <a:ext cx="7470199" cy="496888"/>
          </a:xfrm>
        </p:spPr>
        <p:txBody>
          <a:bodyPr/>
          <a:lstStyle/>
          <a:p>
            <a:pPr algn="ctr"/>
            <a:r>
              <a:rPr lang="es-MX" sz="3200" dirty="0">
                <a:latin typeface="Montserrat" panose="00000500000000000000" pitchFamily="2" charset="0"/>
              </a:rPr>
              <a:t>Uso de la estructura de control “Do-</a:t>
            </a:r>
            <a:r>
              <a:rPr lang="es-MX" sz="3200" dirty="0" err="1">
                <a:latin typeface="Montserrat" panose="00000500000000000000" pitchFamily="2" charset="0"/>
              </a:rPr>
              <a:t>While</a:t>
            </a:r>
            <a:r>
              <a:rPr lang="es-MX" sz="3200" dirty="0">
                <a:latin typeface="Montserrat" panose="00000500000000000000" pitchFamily="2" charset="0"/>
              </a:rPr>
              <a:t>”</a:t>
            </a:r>
            <a:endParaRPr lang="es-PE" sz="3200" dirty="0">
              <a:latin typeface="Montserrat" panose="00000500000000000000" pitchFamily="2" charset="0"/>
            </a:endParaRPr>
          </a:p>
        </p:txBody>
      </p:sp>
      <p:sp>
        <p:nvSpPr>
          <p:cNvPr id="6" name="CuadroTexto 5">
            <a:extLst>
              <a:ext uri="{FF2B5EF4-FFF2-40B4-BE49-F238E27FC236}">
                <a16:creationId xmlns:a16="http://schemas.microsoft.com/office/drawing/2014/main" id="{7D5DF216-7C7F-95CF-33BE-430A3A3EB98C}"/>
              </a:ext>
            </a:extLst>
          </p:cNvPr>
          <p:cNvSpPr txBox="1"/>
          <p:nvPr/>
        </p:nvSpPr>
        <p:spPr>
          <a:xfrm>
            <a:off x="731691" y="1733927"/>
            <a:ext cx="7920473" cy="1938992"/>
          </a:xfrm>
          <a:prstGeom prst="rect">
            <a:avLst/>
          </a:prstGeom>
          <a:noFill/>
        </p:spPr>
        <p:txBody>
          <a:bodyPr wrap="square" rtlCol="0">
            <a:spAutoFit/>
          </a:bodyPr>
          <a:lstStyle/>
          <a:p>
            <a:pPr algn="just"/>
            <a:r>
              <a:rPr lang="es-MX" sz="2000" dirty="0">
                <a:latin typeface="Montserrat" panose="00000500000000000000" pitchFamily="2" charset="0"/>
              </a:rPr>
              <a:t>La principal diferencia entre un bucle do-</a:t>
            </a:r>
            <a:r>
              <a:rPr lang="es-MX" sz="2000" dirty="0" err="1">
                <a:latin typeface="Montserrat" panose="00000500000000000000" pitchFamily="2" charset="0"/>
              </a:rPr>
              <a:t>while</a:t>
            </a:r>
            <a:r>
              <a:rPr lang="es-MX" sz="2000" dirty="0">
                <a:latin typeface="Montserrat" panose="00000500000000000000" pitchFamily="2" charset="0"/>
              </a:rPr>
              <a:t> y un bucle </a:t>
            </a:r>
            <a:r>
              <a:rPr lang="es-MX" sz="2000" dirty="0" err="1">
                <a:latin typeface="Montserrat" panose="00000500000000000000" pitchFamily="2" charset="0"/>
              </a:rPr>
              <a:t>while</a:t>
            </a:r>
            <a:r>
              <a:rPr lang="es-MX" sz="2000" dirty="0">
                <a:latin typeface="Montserrat" panose="00000500000000000000" pitchFamily="2" charset="0"/>
              </a:rPr>
              <a:t> es que en un </a:t>
            </a:r>
            <a:r>
              <a:rPr lang="es-MX" sz="2000" b="1" dirty="0">
                <a:latin typeface="Montserrat" panose="00000500000000000000" pitchFamily="2" charset="0"/>
              </a:rPr>
              <a:t>bucle do-</a:t>
            </a:r>
            <a:r>
              <a:rPr lang="es-MX" sz="2000" b="1" dirty="0" err="1">
                <a:latin typeface="Montserrat" panose="00000500000000000000" pitchFamily="2" charset="0"/>
              </a:rPr>
              <a:t>while</a:t>
            </a:r>
            <a:r>
              <a:rPr lang="es-MX" sz="2000" b="1" dirty="0">
                <a:latin typeface="Montserrat" panose="00000500000000000000" pitchFamily="2" charset="0"/>
              </a:rPr>
              <a:t>, </a:t>
            </a:r>
            <a:r>
              <a:rPr lang="es-MX" sz="2000" dirty="0">
                <a:latin typeface="Montserrat" panose="00000500000000000000" pitchFamily="2" charset="0"/>
              </a:rPr>
              <a:t>el bloque de código se ejecuta al menos una vez antes de que se evalúe la condición de salida. Por otro lado, en un </a:t>
            </a:r>
            <a:r>
              <a:rPr lang="es-MX" sz="2000" b="1" dirty="0">
                <a:latin typeface="Montserrat" panose="00000500000000000000" pitchFamily="2" charset="0"/>
              </a:rPr>
              <a:t>bucle </a:t>
            </a:r>
            <a:r>
              <a:rPr lang="es-MX" sz="2000" b="1" dirty="0" err="1">
                <a:latin typeface="Montserrat" panose="00000500000000000000" pitchFamily="2" charset="0"/>
              </a:rPr>
              <a:t>while</a:t>
            </a:r>
            <a:r>
              <a:rPr lang="es-MX" sz="2000" b="1" dirty="0">
                <a:latin typeface="Montserrat" panose="00000500000000000000" pitchFamily="2" charset="0"/>
              </a:rPr>
              <a:t> </a:t>
            </a:r>
            <a:r>
              <a:rPr lang="es-MX" sz="2000" dirty="0">
                <a:latin typeface="Montserrat" panose="00000500000000000000" pitchFamily="2" charset="0"/>
              </a:rPr>
              <a:t>estándar de Python, la condición se evalúa primero y, si es verdadera, se ejecuta el bloque de código.</a:t>
            </a:r>
            <a:endParaRPr lang="es-PE" sz="2000" i="0" dirty="0">
              <a:effectLst/>
              <a:latin typeface="Montserrat" panose="00000500000000000000" pitchFamily="2" charset="0"/>
            </a:endParaRPr>
          </a:p>
        </p:txBody>
      </p:sp>
    </p:spTree>
    <p:extLst>
      <p:ext uri="{BB962C8B-B14F-4D97-AF65-F5344CB8AC3E}">
        <p14:creationId xmlns:p14="http://schemas.microsoft.com/office/powerpoint/2010/main" val="3957323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82D7271-4587-D8E9-A050-1BB06AC9C9BC}"/>
              </a:ext>
            </a:extLst>
          </p:cNvPr>
          <p:cNvSpPr>
            <a:spLocks noGrp="1"/>
          </p:cNvSpPr>
          <p:nvPr>
            <p:ph type="body" sz="quarter" idx="10"/>
          </p:nvPr>
        </p:nvSpPr>
        <p:spPr>
          <a:xfrm>
            <a:off x="301193" y="1366837"/>
            <a:ext cx="3363336" cy="2409825"/>
          </a:xfrm>
        </p:spPr>
        <p:txBody>
          <a:bodyPr/>
          <a:lstStyle/>
          <a:p>
            <a:pPr marL="0" indent="0" algn="just">
              <a:buNone/>
            </a:pPr>
            <a:r>
              <a:rPr lang="es-MX" sz="2000" dirty="0">
                <a:latin typeface="Montserrat" panose="00000500000000000000" pitchFamily="2" charset="0"/>
              </a:rPr>
              <a:t>Bucle "do-</a:t>
            </a:r>
            <a:r>
              <a:rPr lang="es-MX" sz="2000" dirty="0" err="1">
                <a:latin typeface="Montserrat" panose="00000500000000000000" pitchFamily="2" charset="0"/>
              </a:rPr>
              <a:t>while</a:t>
            </a:r>
            <a:r>
              <a:rPr lang="es-MX" sz="2000" dirty="0">
                <a:latin typeface="Montserrat" panose="00000500000000000000" pitchFamily="2" charset="0"/>
              </a:rPr>
              <a:t>" (Python no tiene una sintaxis específica para "do-</a:t>
            </a:r>
            <a:r>
              <a:rPr lang="es-MX" sz="2000" dirty="0" err="1">
                <a:latin typeface="Montserrat" panose="00000500000000000000" pitchFamily="2" charset="0"/>
              </a:rPr>
              <a:t>while</a:t>
            </a:r>
            <a:r>
              <a:rPr lang="es-MX" sz="2000" dirty="0">
                <a:latin typeface="Montserrat" panose="00000500000000000000" pitchFamily="2" charset="0"/>
              </a:rPr>
              <a:t>", pero puedes simularla con un bucle "</a:t>
            </a:r>
            <a:r>
              <a:rPr lang="es-MX" sz="2000" dirty="0" err="1">
                <a:latin typeface="Montserrat" panose="00000500000000000000" pitchFamily="2" charset="0"/>
              </a:rPr>
              <a:t>while</a:t>
            </a:r>
            <a:r>
              <a:rPr lang="es-MX" sz="2000" dirty="0">
                <a:latin typeface="Montserrat" panose="00000500000000000000" pitchFamily="2" charset="0"/>
              </a:rPr>
              <a:t>“ y una variable de control adicional.</a:t>
            </a:r>
            <a:endParaRPr lang="es-PE" sz="2000" dirty="0">
              <a:latin typeface="Montserrat" panose="00000500000000000000" pitchFamily="2" charset="0"/>
            </a:endParaRPr>
          </a:p>
        </p:txBody>
      </p:sp>
      <p:pic>
        <p:nvPicPr>
          <p:cNvPr id="5" name="Imagen 4">
            <a:extLst>
              <a:ext uri="{FF2B5EF4-FFF2-40B4-BE49-F238E27FC236}">
                <a16:creationId xmlns:a16="http://schemas.microsoft.com/office/drawing/2014/main" id="{4B4166B5-6837-1A40-C12A-8DA09B02BC1F}"/>
              </a:ext>
            </a:extLst>
          </p:cNvPr>
          <p:cNvPicPr>
            <a:picLocks noChangeAspect="1"/>
          </p:cNvPicPr>
          <p:nvPr/>
        </p:nvPicPr>
        <p:blipFill rotWithShape="1">
          <a:blip r:embed="rId2"/>
          <a:srcRect r="8291"/>
          <a:stretch/>
        </p:blipFill>
        <p:spPr>
          <a:xfrm>
            <a:off x="3821833" y="1103601"/>
            <a:ext cx="4813156" cy="2409825"/>
          </a:xfrm>
          <a:prstGeom prst="rect">
            <a:avLst/>
          </a:prstGeom>
        </p:spPr>
      </p:pic>
    </p:spTree>
    <p:extLst>
      <p:ext uri="{BB962C8B-B14F-4D97-AF65-F5344CB8AC3E}">
        <p14:creationId xmlns:p14="http://schemas.microsoft.com/office/powerpoint/2010/main" val="243770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A23F2-33C9-7C77-0167-27BD43A9C956}"/>
              </a:ext>
            </a:extLst>
          </p:cNvPr>
          <p:cNvSpPr>
            <a:spLocks noGrp="1"/>
          </p:cNvSpPr>
          <p:nvPr>
            <p:ph type="title"/>
          </p:nvPr>
        </p:nvSpPr>
        <p:spPr/>
        <p:txBody>
          <a:bodyPr/>
          <a:lstStyle/>
          <a:p>
            <a:r>
              <a:rPr lang="es-MX" dirty="0"/>
              <a:t>Contadores y Acumuladores</a:t>
            </a:r>
            <a:endParaRPr lang="es-PE" dirty="0"/>
          </a:p>
        </p:txBody>
      </p:sp>
      <p:sp>
        <p:nvSpPr>
          <p:cNvPr id="5" name="CuadroTexto 4">
            <a:extLst>
              <a:ext uri="{FF2B5EF4-FFF2-40B4-BE49-F238E27FC236}">
                <a16:creationId xmlns:a16="http://schemas.microsoft.com/office/drawing/2014/main" id="{226E774D-FAE3-A3E3-FA22-133BFA13BA79}"/>
              </a:ext>
            </a:extLst>
          </p:cNvPr>
          <p:cNvSpPr txBox="1"/>
          <p:nvPr/>
        </p:nvSpPr>
        <p:spPr>
          <a:xfrm>
            <a:off x="287338" y="1140589"/>
            <a:ext cx="6584518" cy="3139321"/>
          </a:xfrm>
          <a:prstGeom prst="rect">
            <a:avLst/>
          </a:prstGeom>
          <a:noFill/>
        </p:spPr>
        <p:txBody>
          <a:bodyPr wrap="square">
            <a:spAutoFit/>
          </a:bodyPr>
          <a:lstStyle/>
          <a:p>
            <a:pPr marL="285750" indent="-285750" algn="just">
              <a:buFont typeface="Wingdings" panose="05000000000000000000" pitchFamily="2" charset="2"/>
              <a:buChar char="§"/>
            </a:pPr>
            <a:r>
              <a:rPr lang="es-MX" b="1" i="0" dirty="0">
                <a:effectLst/>
                <a:latin typeface="Söhne"/>
              </a:rPr>
              <a:t>Contador</a:t>
            </a:r>
            <a:r>
              <a:rPr lang="es-MX" b="0" i="0" dirty="0">
                <a:effectLst/>
                <a:latin typeface="Söhne"/>
              </a:rPr>
              <a:t>: Es una variable que se utiliza para contar o enumerar la cantidad de veces que ocurre algún evento o para iterar sobre una secuencia de elementos. Por ejemplo, en un bucle o ciclo, se puede utilizar un </a:t>
            </a:r>
            <a:r>
              <a:rPr lang="es-MX" b="0" i="0" dirty="0">
                <a:effectLst>
                  <a:outerShdw blurRad="38100" dist="38100" dir="2700000" algn="tl">
                    <a:srgbClr val="000000">
                      <a:alpha val="43137"/>
                    </a:srgbClr>
                  </a:outerShdw>
                </a:effectLst>
                <a:latin typeface="Söhne"/>
              </a:rPr>
              <a:t>contador para llevar la cuenta de las veces que se ejecuta el bucle.</a:t>
            </a:r>
          </a:p>
          <a:p>
            <a:pPr marL="285750" indent="-285750" algn="just">
              <a:buFont typeface="Wingdings" panose="05000000000000000000" pitchFamily="2" charset="2"/>
              <a:buChar char="§"/>
            </a:pPr>
            <a:r>
              <a:rPr lang="es-MX" b="1" i="0" dirty="0">
                <a:effectLst/>
                <a:latin typeface="Söhne"/>
              </a:rPr>
              <a:t>Acumuladores</a:t>
            </a:r>
            <a:r>
              <a:rPr lang="es-MX" b="0" i="0" dirty="0">
                <a:effectLst/>
                <a:latin typeface="Söhne"/>
              </a:rPr>
              <a:t>: Es una variable utilizada para acumular o sumar valores a lo largo del tiempo. Se utiliza para mantener un total de varias cantidades que se van agregando o modificando durante la ejecución de un programa. Por ejemplo, se puede utilizar un acumulador </a:t>
            </a:r>
            <a:r>
              <a:rPr lang="es-MX" b="0" i="0" dirty="0">
                <a:effectLst>
                  <a:outerShdw blurRad="38100" dist="38100" dir="2700000" algn="tl">
                    <a:srgbClr val="000000">
                      <a:alpha val="43137"/>
                    </a:srgbClr>
                  </a:outerShdw>
                </a:effectLst>
                <a:latin typeface="Söhne"/>
              </a:rPr>
              <a:t>para sumar una serie de números ingresados por el usuario.</a:t>
            </a:r>
          </a:p>
        </p:txBody>
      </p:sp>
      <p:pic>
        <p:nvPicPr>
          <p:cNvPr id="7" name="Imagen 6">
            <a:extLst>
              <a:ext uri="{FF2B5EF4-FFF2-40B4-BE49-F238E27FC236}">
                <a16:creationId xmlns:a16="http://schemas.microsoft.com/office/drawing/2014/main" id="{8FB2E300-FA7F-CCCB-A446-699142F8B924}"/>
              </a:ext>
            </a:extLst>
          </p:cNvPr>
          <p:cNvPicPr>
            <a:picLocks noChangeAspect="1"/>
          </p:cNvPicPr>
          <p:nvPr/>
        </p:nvPicPr>
        <p:blipFill>
          <a:blip r:embed="rId2"/>
          <a:stretch>
            <a:fillRect/>
          </a:stretch>
        </p:blipFill>
        <p:spPr>
          <a:xfrm>
            <a:off x="7111278" y="1363374"/>
            <a:ext cx="1419225" cy="962025"/>
          </a:xfrm>
          <a:prstGeom prst="rect">
            <a:avLst/>
          </a:prstGeom>
        </p:spPr>
      </p:pic>
      <p:pic>
        <p:nvPicPr>
          <p:cNvPr id="9" name="Imagen 8">
            <a:extLst>
              <a:ext uri="{FF2B5EF4-FFF2-40B4-BE49-F238E27FC236}">
                <a16:creationId xmlns:a16="http://schemas.microsoft.com/office/drawing/2014/main" id="{D63DF013-5288-5DEE-7CFF-64DD81EF90B3}"/>
              </a:ext>
            </a:extLst>
          </p:cNvPr>
          <p:cNvPicPr>
            <a:picLocks noChangeAspect="1"/>
          </p:cNvPicPr>
          <p:nvPr/>
        </p:nvPicPr>
        <p:blipFill>
          <a:blip r:embed="rId3"/>
          <a:stretch>
            <a:fillRect/>
          </a:stretch>
        </p:blipFill>
        <p:spPr>
          <a:xfrm>
            <a:off x="6871856" y="2546596"/>
            <a:ext cx="1704975" cy="1809750"/>
          </a:xfrm>
          <a:prstGeom prst="rect">
            <a:avLst/>
          </a:prstGeom>
        </p:spPr>
      </p:pic>
    </p:spTree>
    <p:extLst>
      <p:ext uri="{BB962C8B-B14F-4D97-AF65-F5344CB8AC3E}">
        <p14:creationId xmlns:p14="http://schemas.microsoft.com/office/powerpoint/2010/main" val="1809346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0C7DC2ED-E448-AE90-9938-4FE077046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79" t="18991" r="16894" b="7609"/>
          <a:stretch/>
        </p:blipFill>
        <p:spPr bwMode="auto">
          <a:xfrm>
            <a:off x="1634836" y="531667"/>
            <a:ext cx="5964382" cy="377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16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F5F83F1-DC72-FEA0-422A-6E1130A2EA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07897" y="336403"/>
            <a:ext cx="4590132" cy="4034705"/>
          </a:xfrm>
          <a:prstGeom prst="rect">
            <a:avLst/>
          </a:prstGeom>
        </p:spPr>
      </p:pic>
      <p:pic>
        <p:nvPicPr>
          <p:cNvPr id="7" name="Imagen 6">
            <a:extLst>
              <a:ext uri="{FF2B5EF4-FFF2-40B4-BE49-F238E27FC236}">
                <a16:creationId xmlns:a16="http://schemas.microsoft.com/office/drawing/2014/main" id="{D543EFA9-FFEA-88D4-6227-CEC7747030FE}"/>
              </a:ext>
            </a:extLst>
          </p:cNvPr>
          <p:cNvPicPr>
            <a:picLocks noChangeAspect="1"/>
          </p:cNvPicPr>
          <p:nvPr/>
        </p:nvPicPr>
        <p:blipFill>
          <a:blip r:embed="rId4"/>
          <a:stretch>
            <a:fillRect/>
          </a:stretch>
        </p:blipFill>
        <p:spPr>
          <a:xfrm>
            <a:off x="532535" y="1319212"/>
            <a:ext cx="3714750" cy="2505075"/>
          </a:xfrm>
          <a:prstGeom prst="roundRect">
            <a:avLst>
              <a:gd name="adj" fmla="val 33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30094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0E6CB54-BB8D-B83E-D3BC-FA7032040A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1840" y="477980"/>
            <a:ext cx="4192892" cy="3917601"/>
          </a:xfrm>
          <a:prstGeom prst="rect">
            <a:avLst/>
          </a:prstGeom>
        </p:spPr>
      </p:pic>
      <p:pic>
        <p:nvPicPr>
          <p:cNvPr id="7" name="Imagen 6">
            <a:extLst>
              <a:ext uri="{FF2B5EF4-FFF2-40B4-BE49-F238E27FC236}">
                <a16:creationId xmlns:a16="http://schemas.microsoft.com/office/drawing/2014/main" id="{A0585E2D-1237-5CB0-8B2F-E7144964A2EC}"/>
              </a:ext>
            </a:extLst>
          </p:cNvPr>
          <p:cNvPicPr>
            <a:picLocks noChangeAspect="1"/>
          </p:cNvPicPr>
          <p:nvPr/>
        </p:nvPicPr>
        <p:blipFill rotWithShape="1">
          <a:blip r:embed="rId4"/>
          <a:srcRect r="33207"/>
          <a:stretch/>
        </p:blipFill>
        <p:spPr>
          <a:xfrm>
            <a:off x="769361" y="1047750"/>
            <a:ext cx="3747222" cy="3048000"/>
          </a:xfrm>
          <a:prstGeom prst="roundRect">
            <a:avLst>
              <a:gd name="adj" fmla="val 484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6724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EB86C-A68C-D170-696F-3036D588A560}"/>
              </a:ext>
            </a:extLst>
          </p:cNvPr>
          <p:cNvSpPr>
            <a:spLocks noGrp="1"/>
          </p:cNvSpPr>
          <p:nvPr>
            <p:ph type="title"/>
          </p:nvPr>
        </p:nvSpPr>
        <p:spPr>
          <a:xfrm>
            <a:off x="287337" y="516103"/>
            <a:ext cx="8569325" cy="700426"/>
          </a:xfrm>
        </p:spPr>
        <p:txBody>
          <a:bodyPr/>
          <a:lstStyle/>
          <a:p>
            <a:pPr algn="ctr"/>
            <a:r>
              <a:rPr lang="es-MX" dirty="0">
                <a:solidFill>
                  <a:srgbClr val="0A39E6"/>
                </a:solidFill>
                <a:latin typeface="Montserrat" panose="00000500000000000000" pitchFamily="2" charset="0"/>
              </a:rPr>
              <a:t>¿Dónde se utiliza los acumuladores o controladores?</a:t>
            </a:r>
            <a:endParaRPr lang="es-PE" dirty="0">
              <a:solidFill>
                <a:srgbClr val="0A39E6"/>
              </a:solidFill>
              <a:latin typeface="Montserrat" panose="00000500000000000000" pitchFamily="2" charset="0"/>
            </a:endParaRPr>
          </a:p>
        </p:txBody>
      </p:sp>
      <p:sp>
        <p:nvSpPr>
          <p:cNvPr id="3" name="Marcador de texto 2">
            <a:extLst>
              <a:ext uri="{FF2B5EF4-FFF2-40B4-BE49-F238E27FC236}">
                <a16:creationId xmlns:a16="http://schemas.microsoft.com/office/drawing/2014/main" id="{B64503CE-90D2-665B-B011-BB9FCEE4B1BA}"/>
              </a:ext>
            </a:extLst>
          </p:cNvPr>
          <p:cNvSpPr>
            <a:spLocks noGrp="1"/>
          </p:cNvSpPr>
          <p:nvPr>
            <p:ph type="body" sz="quarter" idx="10"/>
          </p:nvPr>
        </p:nvSpPr>
        <p:spPr>
          <a:xfrm>
            <a:off x="-6927" y="1371600"/>
            <a:ext cx="4384964" cy="3179618"/>
          </a:xfrm>
        </p:spPr>
        <p:txBody>
          <a:bodyPr/>
          <a:lstStyle/>
          <a:p>
            <a:pPr indent="-244475" algn="just"/>
            <a:r>
              <a:rPr lang="es-MX" sz="1400" b="1" dirty="0">
                <a:latin typeface="Montserrat" panose="00000500000000000000" pitchFamily="2" charset="0"/>
              </a:rPr>
              <a:t>Contar la cantidad de visitas a una página: </a:t>
            </a:r>
          </a:p>
          <a:p>
            <a:pPr indent="-244475" algn="just"/>
            <a:r>
              <a:rPr lang="es-MX" sz="1400" b="1" dirty="0">
                <a:latin typeface="Montserrat" panose="00000500000000000000" pitchFamily="2" charset="0"/>
              </a:rPr>
              <a:t>Contar la cantidad de veces que se hace clic en un botón:  </a:t>
            </a:r>
            <a:r>
              <a:rPr lang="es-MX" sz="1400" dirty="0">
                <a:latin typeface="Montserrat" panose="00000500000000000000" pitchFamily="2" charset="0"/>
              </a:rPr>
              <a:t>Si tienes un botón en tu página web que realiza una acción específica, puedes utilizar un contador para registrar cuántas veces se hace clic en ese botón.</a:t>
            </a:r>
          </a:p>
          <a:p>
            <a:pPr indent="-244475" algn="just"/>
            <a:r>
              <a:rPr lang="es-MX" sz="1400" b="1" dirty="0">
                <a:latin typeface="Montserrat" panose="00000500000000000000" pitchFamily="2" charset="0"/>
              </a:rPr>
              <a:t>Contar la cantidad de registros en una base de datos: </a:t>
            </a:r>
            <a:r>
              <a:rPr lang="es-MX" sz="1400" dirty="0">
                <a:latin typeface="Montserrat" panose="00000500000000000000" pitchFamily="2" charset="0"/>
              </a:rPr>
              <a:t>Puedes usar un contador para realizar un seguimiento de la cantidad de registros en una base de datos, lo cual puede ser útil para monitorear el crecimiento de datos en tu sistema.</a:t>
            </a:r>
            <a:endParaRPr lang="es-PE" sz="1400" dirty="0">
              <a:latin typeface="Montserrat" panose="00000500000000000000" pitchFamily="2" charset="0"/>
            </a:endParaRPr>
          </a:p>
        </p:txBody>
      </p:sp>
      <p:sp>
        <p:nvSpPr>
          <p:cNvPr id="7" name="CuadroTexto 6">
            <a:extLst>
              <a:ext uri="{FF2B5EF4-FFF2-40B4-BE49-F238E27FC236}">
                <a16:creationId xmlns:a16="http://schemas.microsoft.com/office/drawing/2014/main" id="{1EC7B65F-1030-E33C-DFDD-6DA7B56DB1CD}"/>
              </a:ext>
            </a:extLst>
          </p:cNvPr>
          <p:cNvSpPr txBox="1"/>
          <p:nvPr/>
        </p:nvSpPr>
        <p:spPr>
          <a:xfrm>
            <a:off x="4447310" y="1330036"/>
            <a:ext cx="4572001" cy="3539430"/>
          </a:xfrm>
          <a:prstGeom prst="rect">
            <a:avLst/>
          </a:prstGeom>
          <a:noFill/>
        </p:spPr>
        <p:txBody>
          <a:bodyPr wrap="square">
            <a:spAutoFit/>
          </a:bodyPr>
          <a:lstStyle/>
          <a:p>
            <a:pPr marL="342900" indent="-252413">
              <a:buFont typeface="+mj-lt"/>
              <a:buAutoNum type="arabicPeriod"/>
            </a:pPr>
            <a:r>
              <a:rPr lang="es-MX" sz="1400" b="1" dirty="0">
                <a:latin typeface="Montserrat" panose="00000500000000000000" pitchFamily="2" charset="0"/>
              </a:rPr>
              <a:t>Acumular el tiempo total de sesión de un usuario: </a:t>
            </a:r>
            <a:r>
              <a:rPr lang="es-MX" sz="1400" dirty="0">
                <a:latin typeface="Montserrat" panose="00000500000000000000" pitchFamily="2" charset="0"/>
              </a:rPr>
              <a:t>Puedes utilizar un acumulador para sumar el tiempo total que un usuario pasa en tu sitio web durante una sesión. Cada vez que el usuario accede a una página, el tiempo transcurrido se agrega al acumulador.</a:t>
            </a:r>
          </a:p>
          <a:p>
            <a:pPr marL="342900" indent="-342900">
              <a:buFont typeface="+mj-lt"/>
              <a:buAutoNum type="arabicPeriod"/>
            </a:pPr>
            <a:endParaRPr lang="es-MX" sz="1400" dirty="0">
              <a:latin typeface="Montserrat" panose="00000500000000000000" pitchFamily="2" charset="0"/>
            </a:endParaRPr>
          </a:p>
          <a:p>
            <a:pPr marL="342900" indent="-252413">
              <a:buFont typeface="+mj-lt"/>
              <a:buAutoNum type="arabicPeriod"/>
            </a:pPr>
            <a:r>
              <a:rPr lang="es-MX" sz="1400" b="1" dirty="0">
                <a:latin typeface="Montserrat" panose="00000500000000000000" pitchFamily="2" charset="0"/>
              </a:rPr>
              <a:t>Acumular el total de ventas realizadas: </a:t>
            </a:r>
            <a:r>
              <a:rPr lang="es-MX" sz="1400" dirty="0">
                <a:latin typeface="Montserrat" panose="00000500000000000000" pitchFamily="2" charset="0"/>
              </a:rPr>
              <a:t>Si tu sistema web tiene funcionalidad de comercio electrónico, puedes utilizar un acumulador para sumar el total de ventas realizadas en un período de tiempo específico.</a:t>
            </a:r>
          </a:p>
          <a:p>
            <a:pPr marL="342900" indent="-342900">
              <a:buFont typeface="+mj-lt"/>
              <a:buAutoNum type="arabicPeriod"/>
            </a:pPr>
            <a:endParaRPr lang="es-MX" sz="1400" dirty="0">
              <a:latin typeface="Montserrat" panose="00000500000000000000" pitchFamily="2" charset="0"/>
            </a:endParaRPr>
          </a:p>
          <a:p>
            <a:endParaRPr lang="es-PE" sz="1400" dirty="0">
              <a:latin typeface="Montserrat" panose="00000500000000000000" pitchFamily="2" charset="0"/>
            </a:endParaRPr>
          </a:p>
        </p:txBody>
      </p:sp>
      <p:cxnSp>
        <p:nvCxnSpPr>
          <p:cNvPr id="9" name="Conector recto 8">
            <a:extLst>
              <a:ext uri="{FF2B5EF4-FFF2-40B4-BE49-F238E27FC236}">
                <a16:creationId xmlns:a16="http://schemas.microsoft.com/office/drawing/2014/main" id="{420180F1-1308-597A-6896-390EFD59E108}"/>
              </a:ext>
            </a:extLst>
          </p:cNvPr>
          <p:cNvCxnSpPr>
            <a:cxnSpLocks/>
          </p:cNvCxnSpPr>
          <p:nvPr/>
        </p:nvCxnSpPr>
        <p:spPr>
          <a:xfrm>
            <a:off x="4447310" y="1323109"/>
            <a:ext cx="0" cy="3089564"/>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43283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896F4B-96D6-6F2D-E132-2236B26ABDFA}"/>
              </a:ext>
            </a:extLst>
          </p:cNvPr>
          <p:cNvSpPr>
            <a:spLocks noGrp="1"/>
          </p:cNvSpPr>
          <p:nvPr>
            <p:ph type="title"/>
          </p:nvPr>
        </p:nvSpPr>
        <p:spPr>
          <a:xfrm>
            <a:off x="401637" y="2093382"/>
            <a:ext cx="3804603" cy="667176"/>
          </a:xfrm>
        </p:spPr>
        <p:txBody>
          <a:bodyPr/>
          <a:lstStyle/>
          <a:p>
            <a:pPr algn="ctr"/>
            <a:r>
              <a:rPr lang="es-PE" sz="4400" dirty="0">
                <a:hlinkClick r:id="rId3"/>
              </a:rPr>
              <a:t>https://kahoot.it/</a:t>
            </a:r>
            <a:endParaRPr lang="es-PE" sz="4400" dirty="0"/>
          </a:p>
        </p:txBody>
      </p:sp>
      <p:pic>
        <p:nvPicPr>
          <p:cNvPr id="5" name="Imagen 4">
            <a:extLst>
              <a:ext uri="{FF2B5EF4-FFF2-40B4-BE49-F238E27FC236}">
                <a16:creationId xmlns:a16="http://schemas.microsoft.com/office/drawing/2014/main" id="{AC559FDE-0FE1-A7B5-2018-3F53AB867765}"/>
              </a:ext>
            </a:extLst>
          </p:cNvPr>
          <p:cNvPicPr>
            <a:picLocks noChangeAspect="1"/>
          </p:cNvPicPr>
          <p:nvPr/>
        </p:nvPicPr>
        <p:blipFill>
          <a:blip r:embed="rId4"/>
          <a:stretch>
            <a:fillRect/>
          </a:stretch>
        </p:blipFill>
        <p:spPr>
          <a:xfrm>
            <a:off x="4333356" y="563880"/>
            <a:ext cx="4077470" cy="3726180"/>
          </a:xfrm>
          <a:prstGeom prst="rect">
            <a:avLst/>
          </a:prstGeom>
        </p:spPr>
      </p:pic>
    </p:spTree>
    <p:extLst>
      <p:ext uri="{BB962C8B-B14F-4D97-AF65-F5344CB8AC3E}">
        <p14:creationId xmlns:p14="http://schemas.microsoft.com/office/powerpoint/2010/main" val="1463821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3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7" y="-10418"/>
            <a:ext cx="3660196" cy="496888"/>
          </a:xfrm>
        </p:spPr>
        <p:txBody>
          <a:bodyPr/>
          <a:lstStyle/>
          <a:p>
            <a:r>
              <a:rPr lang="es-PE" dirty="0"/>
              <a:t>IDE por defecto, El IDLE</a:t>
            </a:r>
          </a:p>
        </p:txBody>
      </p:sp>
      <p:sp>
        <p:nvSpPr>
          <p:cNvPr id="3" name="Marcador de texto 2"/>
          <p:cNvSpPr>
            <a:spLocks noGrp="1"/>
          </p:cNvSpPr>
          <p:nvPr>
            <p:ph type="body" sz="quarter" idx="10"/>
          </p:nvPr>
        </p:nvSpPr>
        <p:spPr>
          <a:xfrm>
            <a:off x="287336" y="1568323"/>
            <a:ext cx="3727103" cy="2125663"/>
          </a:xfrm>
        </p:spPr>
        <p:txBody>
          <a:bodyPr/>
          <a:lstStyle/>
          <a:p>
            <a:endParaRPr lang="es-PE" dirty="0"/>
          </a:p>
        </p:txBody>
      </p:sp>
      <p:pic>
        <p:nvPicPr>
          <p:cNvPr id="4" name="Imagen 3"/>
          <p:cNvPicPr>
            <a:picLocks noChangeAspect="1"/>
          </p:cNvPicPr>
          <p:nvPr/>
        </p:nvPicPr>
        <p:blipFill rotWithShape="1">
          <a:blip r:embed="rId2"/>
          <a:srcRect l="1160" t="21613" r="69506" b="65193"/>
          <a:stretch/>
        </p:blipFill>
        <p:spPr>
          <a:xfrm>
            <a:off x="4928839" y="80229"/>
            <a:ext cx="4215161" cy="1065986"/>
          </a:xfrm>
          <a:prstGeom prst="rect">
            <a:avLst/>
          </a:prstGeom>
          <a:ln w="19050">
            <a:solidFill>
              <a:schemeClr val="tx1"/>
            </a:solidFill>
          </a:ln>
        </p:spPr>
      </p:pic>
      <p:pic>
        <p:nvPicPr>
          <p:cNvPr id="5" name="Imagen 4"/>
          <p:cNvPicPr>
            <a:picLocks noChangeAspect="1"/>
          </p:cNvPicPr>
          <p:nvPr/>
        </p:nvPicPr>
        <p:blipFill rotWithShape="1">
          <a:blip r:embed="rId3"/>
          <a:srcRect l="2253" t="2570" r="3099" b="47496"/>
          <a:stretch/>
        </p:blipFill>
        <p:spPr>
          <a:xfrm>
            <a:off x="153521" y="1502839"/>
            <a:ext cx="8510978" cy="3024556"/>
          </a:xfrm>
          <a:prstGeom prst="rect">
            <a:avLst/>
          </a:prstGeom>
          <a:ln w="19050">
            <a:solidFill>
              <a:schemeClr val="tx1"/>
            </a:solidFill>
          </a:ln>
        </p:spPr>
      </p:pic>
      <p:sp>
        <p:nvSpPr>
          <p:cNvPr id="6" name="CuadroTexto 5">
            <a:extLst>
              <a:ext uri="{FF2B5EF4-FFF2-40B4-BE49-F238E27FC236}">
                <a16:creationId xmlns:a16="http://schemas.microsoft.com/office/drawing/2014/main" id="{6F76A369-B48B-9F8E-C497-5B9756E8A379}"/>
              </a:ext>
            </a:extLst>
          </p:cNvPr>
          <p:cNvSpPr txBox="1"/>
          <p:nvPr/>
        </p:nvSpPr>
        <p:spPr>
          <a:xfrm>
            <a:off x="56877" y="817390"/>
            <a:ext cx="5147025" cy="584775"/>
          </a:xfrm>
          <a:prstGeom prst="rect">
            <a:avLst/>
          </a:prstGeom>
          <a:noFill/>
        </p:spPr>
        <p:txBody>
          <a:bodyPr wrap="square" rtlCol="0">
            <a:spAutoFit/>
          </a:bodyPr>
          <a:lstStyle/>
          <a:p>
            <a:r>
              <a:rPr lang="es-ES" sz="1600" dirty="0"/>
              <a:t>IDE=</a:t>
            </a:r>
            <a:r>
              <a:rPr lang="es-ES" sz="1600" dirty="0" err="1"/>
              <a:t>Integrated</a:t>
            </a:r>
            <a:r>
              <a:rPr lang="es-ES" sz="1600" dirty="0"/>
              <a:t> </a:t>
            </a:r>
            <a:r>
              <a:rPr lang="es-ES" sz="1600" dirty="0" err="1"/>
              <a:t>DeveLopment</a:t>
            </a:r>
            <a:r>
              <a:rPr lang="es-ES" sz="1600" dirty="0"/>
              <a:t> </a:t>
            </a:r>
            <a:r>
              <a:rPr lang="es-ES" sz="1600" dirty="0" err="1"/>
              <a:t>Environment</a:t>
            </a:r>
            <a:endParaRPr lang="es-ES" sz="1600" dirty="0"/>
          </a:p>
          <a:p>
            <a:r>
              <a:rPr lang="en-US" sz="1600" dirty="0"/>
              <a:t>IDLE= Integrated Development and Learning Environment</a:t>
            </a:r>
            <a:endParaRPr lang="es-ES" sz="1600" dirty="0"/>
          </a:p>
        </p:txBody>
      </p:sp>
    </p:spTree>
    <p:extLst>
      <p:ext uri="{BB962C8B-B14F-4D97-AF65-F5344CB8AC3E}">
        <p14:creationId xmlns:p14="http://schemas.microsoft.com/office/powerpoint/2010/main" val="370355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D963-875D-42E5-8197-9DBC7DB9FFDE}"/>
              </a:ext>
            </a:extLst>
          </p:cNvPr>
          <p:cNvSpPr>
            <a:spLocks noGrp="1"/>
          </p:cNvSpPr>
          <p:nvPr>
            <p:ph type="title"/>
          </p:nvPr>
        </p:nvSpPr>
        <p:spPr>
          <a:xfrm>
            <a:off x="212996" y="17138"/>
            <a:ext cx="8569325" cy="496888"/>
          </a:xfrm>
        </p:spPr>
        <p:txBody>
          <a:bodyPr/>
          <a:lstStyle/>
          <a:p>
            <a:r>
              <a:rPr lang="es-ES" dirty="0"/>
              <a:t>El Interprete y su entorno</a:t>
            </a:r>
          </a:p>
        </p:txBody>
      </p:sp>
      <p:sp>
        <p:nvSpPr>
          <p:cNvPr id="3" name="Marcador de texto 2">
            <a:extLst>
              <a:ext uri="{FF2B5EF4-FFF2-40B4-BE49-F238E27FC236}">
                <a16:creationId xmlns:a16="http://schemas.microsoft.com/office/drawing/2014/main" id="{08044819-1ED1-DB0B-49DE-DD74DF1D1900}"/>
              </a:ext>
            </a:extLst>
          </p:cNvPr>
          <p:cNvSpPr>
            <a:spLocks noGrp="1"/>
          </p:cNvSpPr>
          <p:nvPr>
            <p:ph type="body" sz="quarter" idx="10"/>
          </p:nvPr>
        </p:nvSpPr>
        <p:spPr/>
        <p:txBody>
          <a:bodyPr/>
          <a:lstStyle/>
          <a:p>
            <a:endParaRPr lang="es-ES"/>
          </a:p>
        </p:txBody>
      </p:sp>
      <p:pic>
        <p:nvPicPr>
          <p:cNvPr id="5" name="Imagen 4">
            <a:extLst>
              <a:ext uri="{FF2B5EF4-FFF2-40B4-BE49-F238E27FC236}">
                <a16:creationId xmlns:a16="http://schemas.microsoft.com/office/drawing/2014/main" id="{BD4FCFA7-6E39-1107-DF57-93A1A6707ABA}"/>
              </a:ext>
            </a:extLst>
          </p:cNvPr>
          <p:cNvPicPr>
            <a:picLocks noChangeAspect="1"/>
          </p:cNvPicPr>
          <p:nvPr/>
        </p:nvPicPr>
        <p:blipFill rotWithShape="1">
          <a:blip r:embed="rId2"/>
          <a:srcRect l="6003" t="8326" b="8003"/>
          <a:stretch/>
        </p:blipFill>
        <p:spPr>
          <a:xfrm>
            <a:off x="106498" y="514026"/>
            <a:ext cx="8931004" cy="4471773"/>
          </a:xfrm>
          <a:prstGeom prst="rect">
            <a:avLst/>
          </a:prstGeom>
        </p:spPr>
      </p:pic>
    </p:spTree>
    <p:extLst>
      <p:ext uri="{BB962C8B-B14F-4D97-AF65-F5344CB8AC3E}">
        <p14:creationId xmlns:p14="http://schemas.microsoft.com/office/powerpoint/2010/main" val="354004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76" y="13421"/>
            <a:ext cx="8569325" cy="496888"/>
          </a:xfrm>
        </p:spPr>
        <p:txBody>
          <a:bodyPr/>
          <a:lstStyle/>
          <a:p>
            <a:r>
              <a:rPr lang="es-PE" dirty="0"/>
              <a:t>Usando el Interprete de Python</a:t>
            </a:r>
          </a:p>
        </p:txBody>
      </p:sp>
      <p:sp>
        <p:nvSpPr>
          <p:cNvPr id="3" name="Marcador de texto 2"/>
          <p:cNvSpPr>
            <a:spLocks noGrp="1"/>
          </p:cNvSpPr>
          <p:nvPr>
            <p:ph type="body" sz="quarter" idx="10"/>
          </p:nvPr>
        </p:nvSpPr>
        <p:spPr>
          <a:xfrm>
            <a:off x="287335" y="510309"/>
            <a:ext cx="7641181" cy="1597271"/>
          </a:xfrm>
        </p:spPr>
        <p:txBody>
          <a:bodyPr/>
          <a:lstStyle/>
          <a:p>
            <a:pPr marL="0" indent="0">
              <a:buNone/>
            </a:pPr>
            <a:r>
              <a:rPr lang="es-PE" b="1" dirty="0"/>
              <a:t>Shell de Python</a:t>
            </a:r>
          </a:p>
          <a:p>
            <a:r>
              <a:rPr lang="es-PE" dirty="0"/>
              <a:t>Es donde se ven los programas ejecutados o en tiempo de ejecución</a:t>
            </a:r>
          </a:p>
          <a:p>
            <a:r>
              <a:rPr lang="es-PE" dirty="0"/>
              <a:t>Su uso por excelencia es ser el compilador de </a:t>
            </a:r>
            <a:r>
              <a:rPr lang="es-PE" dirty="0" err="1"/>
              <a:t>python</a:t>
            </a:r>
            <a:endParaRPr lang="es-PE" dirty="0"/>
          </a:p>
          <a:p>
            <a:r>
              <a:rPr lang="es-PE" dirty="0"/>
              <a:t>Aunque podemos hacer pequeñas cosas</a:t>
            </a:r>
          </a:p>
        </p:txBody>
      </p:sp>
      <p:pic>
        <p:nvPicPr>
          <p:cNvPr id="4" name="Imagen 3"/>
          <p:cNvPicPr>
            <a:picLocks noChangeAspect="1"/>
          </p:cNvPicPr>
          <p:nvPr/>
        </p:nvPicPr>
        <p:blipFill rotWithShape="1">
          <a:blip r:embed="rId2"/>
          <a:srcRect l="2735" t="7731" r="7867" b="10190"/>
          <a:stretch/>
        </p:blipFill>
        <p:spPr>
          <a:xfrm>
            <a:off x="186975" y="2207942"/>
            <a:ext cx="8569325" cy="2286002"/>
          </a:xfrm>
          <a:prstGeom prst="rect">
            <a:avLst/>
          </a:prstGeom>
        </p:spPr>
      </p:pic>
    </p:spTree>
    <p:extLst>
      <p:ext uri="{BB962C8B-B14F-4D97-AF65-F5344CB8AC3E}">
        <p14:creationId xmlns:p14="http://schemas.microsoft.com/office/powerpoint/2010/main" val="324642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6" y="433450"/>
            <a:ext cx="8569325" cy="496888"/>
          </a:xfrm>
        </p:spPr>
        <p:txBody>
          <a:bodyPr/>
          <a:lstStyle/>
          <a:p>
            <a:r>
              <a:rPr lang="es-PE" dirty="0"/>
              <a:t>Ejemplos para pasarla bien en el Shell de Python</a:t>
            </a:r>
          </a:p>
        </p:txBody>
      </p:sp>
      <p:sp>
        <p:nvSpPr>
          <p:cNvPr id="3" name="Marcador de texto 2"/>
          <p:cNvSpPr>
            <a:spLocks noGrp="1"/>
          </p:cNvSpPr>
          <p:nvPr>
            <p:ph type="body" sz="quarter" idx="10"/>
          </p:nvPr>
        </p:nvSpPr>
        <p:spPr>
          <a:xfrm>
            <a:off x="287336" y="1070517"/>
            <a:ext cx="7730391" cy="3122342"/>
          </a:xfrm>
        </p:spPr>
        <p:txBody>
          <a:bodyPr/>
          <a:lstStyle/>
          <a:p>
            <a:r>
              <a:rPr lang="es-PE" dirty="0"/>
              <a:t>Hola mundo</a:t>
            </a:r>
          </a:p>
          <a:p>
            <a:r>
              <a:rPr lang="es-PE" dirty="0"/>
              <a:t>Hola chicos</a:t>
            </a:r>
          </a:p>
          <a:p>
            <a:pPr marL="0" indent="0">
              <a:buNone/>
            </a:pPr>
            <a:r>
              <a:rPr lang="es-PE" dirty="0"/>
              <a:t>	como están</a:t>
            </a:r>
          </a:p>
          <a:p>
            <a:pPr>
              <a:buAutoNum type="arabicPeriod" startAt="3"/>
            </a:pPr>
            <a:r>
              <a:rPr lang="es-PE" dirty="0"/>
              <a:t>También hay comentarios en el Shell: #</a:t>
            </a:r>
          </a:p>
          <a:p>
            <a:pPr>
              <a:buAutoNum type="arabicPeriod" startAt="3"/>
            </a:pPr>
            <a:r>
              <a:rPr lang="es-PE" dirty="0"/>
              <a:t>Variable en el Shell??</a:t>
            </a:r>
          </a:p>
          <a:p>
            <a:pPr>
              <a:buAutoNum type="arabicPeriod" startAt="3"/>
            </a:pPr>
            <a:r>
              <a:rPr lang="es-PE" dirty="0"/>
              <a:t>Salto de Líneas.: \</a:t>
            </a:r>
          </a:p>
          <a:p>
            <a:pPr>
              <a:buAutoNum type="arabicPeriod" startAt="3"/>
            </a:pPr>
            <a:r>
              <a:rPr lang="es-PE" dirty="0"/>
              <a:t>Números con operaciones. Una calculadora??</a:t>
            </a:r>
          </a:p>
          <a:p>
            <a:pPr>
              <a:buAutoNum type="arabicPeriod" startAt="3"/>
            </a:pPr>
            <a:r>
              <a:rPr lang="es-PE" dirty="0"/>
              <a:t>Algunas funciones como </a:t>
            </a:r>
            <a:r>
              <a:rPr lang="es-PE" dirty="0" err="1"/>
              <a:t>if</a:t>
            </a:r>
            <a:r>
              <a:rPr lang="es-PE" dirty="0"/>
              <a:t> o </a:t>
            </a:r>
            <a:r>
              <a:rPr lang="es-PE" dirty="0" err="1"/>
              <a:t>for</a:t>
            </a:r>
            <a:endParaRPr lang="es-PE" dirty="0"/>
          </a:p>
          <a:p>
            <a:pPr marL="0" indent="0">
              <a:buNone/>
            </a:pPr>
            <a:endParaRPr lang="es-PE" dirty="0"/>
          </a:p>
          <a:p>
            <a:pPr>
              <a:buAutoNum type="arabicPeriod" startAt="3"/>
            </a:pPr>
            <a:endParaRPr lang="es-PE" dirty="0"/>
          </a:p>
        </p:txBody>
      </p:sp>
    </p:spTree>
    <p:extLst>
      <p:ext uri="{BB962C8B-B14F-4D97-AF65-F5344CB8AC3E}">
        <p14:creationId xmlns:p14="http://schemas.microsoft.com/office/powerpoint/2010/main" val="4109362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337" y="318821"/>
            <a:ext cx="8569325" cy="496888"/>
          </a:xfrm>
        </p:spPr>
        <p:txBody>
          <a:bodyPr/>
          <a:lstStyle/>
          <a:p>
            <a:r>
              <a:rPr lang="es-ES" dirty="0"/>
              <a:t>Ejercicios sobre Operadores Aritméticos</a:t>
            </a:r>
          </a:p>
        </p:txBody>
      </p:sp>
      <p:sp>
        <p:nvSpPr>
          <p:cNvPr id="3" name="Marcador de texto 2"/>
          <p:cNvSpPr>
            <a:spLocks noGrp="1"/>
          </p:cNvSpPr>
          <p:nvPr>
            <p:ph type="body" sz="quarter" idx="10"/>
          </p:nvPr>
        </p:nvSpPr>
        <p:spPr>
          <a:xfrm>
            <a:off x="287337" y="815709"/>
            <a:ext cx="4246708" cy="3600427"/>
          </a:xfrm>
        </p:spPr>
        <p:txBody>
          <a:bodyPr/>
          <a:lstStyle/>
          <a:p>
            <a:pPr>
              <a:buAutoNum type="arabicPeriod" startAt="3"/>
            </a:pPr>
            <a:r>
              <a:rPr lang="es-ES" dirty="0"/>
              <a:t>Calcular el valor de las siguientes expresiones</a:t>
            </a:r>
          </a:p>
          <a:p>
            <a:pPr marL="893763" indent="-354013">
              <a:buFont typeface="+mj-lt"/>
              <a:buAutoNum type="alphaLcParenR"/>
            </a:pPr>
            <a:r>
              <a:rPr lang="es-ES" spc="400" dirty="0"/>
              <a:t>	8+7*3+4*6</a:t>
            </a:r>
          </a:p>
          <a:p>
            <a:pPr marL="893763" indent="-354013">
              <a:buFont typeface="+mj-lt"/>
              <a:buAutoNum type="alphaLcParenR"/>
            </a:pPr>
            <a:r>
              <a:rPr lang="es-ES" spc="400" dirty="0"/>
              <a:t>-2</a:t>
            </a:r>
            <a:r>
              <a:rPr lang="es-PE" spc="400" dirty="0"/>
              <a:t>^3</a:t>
            </a:r>
          </a:p>
          <a:p>
            <a:pPr marL="893763" indent="-354013">
              <a:buFont typeface="+mj-lt"/>
              <a:buAutoNum type="alphaLcParenR"/>
            </a:pPr>
            <a:r>
              <a:rPr lang="es-PE" spc="400" dirty="0"/>
              <a:t>(33+3*4)/5</a:t>
            </a:r>
          </a:p>
          <a:p>
            <a:pPr marL="893763" indent="-354013">
              <a:buFont typeface="+mj-lt"/>
              <a:buAutoNum type="alphaLcParenR"/>
            </a:pPr>
            <a:r>
              <a:rPr lang="es-PE" spc="400" dirty="0"/>
              <a:t>2^2^1/3</a:t>
            </a:r>
          </a:p>
          <a:p>
            <a:pPr marL="893763" indent="-354013">
              <a:buFont typeface="+mj-lt"/>
              <a:buAutoNum type="alphaLcParenR"/>
            </a:pPr>
            <a:r>
              <a:rPr lang="es-PE" spc="400" dirty="0"/>
              <a:t>3+2*(18-4^2)</a:t>
            </a:r>
          </a:p>
          <a:p>
            <a:pPr marL="893763" indent="-354013">
              <a:buFont typeface="+mj-lt"/>
              <a:buAutoNum type="alphaLcParenR"/>
            </a:pPr>
            <a:r>
              <a:rPr lang="es-PE" spc="400" dirty="0"/>
              <a:t>6*6-3*2</a:t>
            </a:r>
          </a:p>
          <a:p>
            <a:pPr marL="893763" indent="-354013">
              <a:buFont typeface="+mj-lt"/>
              <a:buAutoNum type="alphaLcParenR"/>
            </a:pPr>
            <a:r>
              <a:rPr lang="es-PE" spc="400" dirty="0"/>
              <a:t>3/2/2+4*5*3-2/1/2</a:t>
            </a:r>
          </a:p>
          <a:p>
            <a:pPr marL="893763" indent="-354013">
              <a:buFont typeface="+mj-lt"/>
              <a:buAutoNum type="alphaLcParenR"/>
            </a:pPr>
            <a:r>
              <a:rPr lang="es-PE" spc="400" dirty="0"/>
              <a:t>4/2*3/6+6/2/1/5^2/4*2</a:t>
            </a:r>
            <a:endParaRPr lang="es-ES" spc="400" dirty="0"/>
          </a:p>
          <a:p>
            <a:endParaRPr lang="es-ES" dirty="0"/>
          </a:p>
        </p:txBody>
      </p:sp>
      <p:sp>
        <p:nvSpPr>
          <p:cNvPr id="4" name="Marcador de texto 2"/>
          <p:cNvSpPr txBox="1">
            <a:spLocks/>
          </p:cNvSpPr>
          <p:nvPr/>
        </p:nvSpPr>
        <p:spPr>
          <a:xfrm>
            <a:off x="4364182" y="1433945"/>
            <a:ext cx="4686299" cy="2977018"/>
          </a:xfrm>
          <a:prstGeom prst="rect">
            <a:avLst/>
          </a:prstGeom>
        </p:spPr>
        <p:txBody>
          <a:bodyPr lIns="0" tIns="0" rIns="0" bIns="0">
            <a:noAutofit/>
          </a:bodyPr>
          <a:lstStyle>
            <a:lvl1pPr marL="514350" marR="0" indent="-514350" algn="l" defTabSz="457148" rtl="0" eaLnBrk="1" fontAlgn="auto" latinLnBrk="0" hangingPunct="1">
              <a:lnSpc>
                <a:spcPct val="90000"/>
              </a:lnSpc>
              <a:spcBef>
                <a:spcPts val="1000"/>
              </a:spcBef>
              <a:spcAft>
                <a:spcPts val="0"/>
              </a:spcAft>
              <a:buClr>
                <a:schemeClr val="tx1"/>
              </a:buClr>
              <a:buSzTx/>
              <a:buFont typeface="Arial"/>
              <a:buAutoNum type="arabicPeriod"/>
              <a:tabLst/>
              <a:defRPr lang="en-US" sz="1800" kern="1200" baseline="0" dirty="0" smtClean="0">
                <a:solidFill>
                  <a:schemeClr val="tx1"/>
                </a:solidFill>
                <a:latin typeface="Arial"/>
                <a:ea typeface="+mn-ea"/>
                <a:cs typeface="Arial"/>
              </a:defRPr>
            </a:lvl1pPr>
            <a:lvl2pPr marL="514350" indent="-514350" algn="l" defTabSz="457148" rtl="0" eaLnBrk="1" latinLnBrk="0" hangingPunct="1">
              <a:lnSpc>
                <a:spcPct val="90000"/>
              </a:lnSpc>
              <a:spcBef>
                <a:spcPts val="500"/>
              </a:spcBef>
              <a:buFont typeface="Arial"/>
              <a:buAutoNum type="arabicPeriod"/>
              <a:defRPr lang="en-US" sz="2200" kern="1200" dirty="0" smtClean="0">
                <a:solidFill>
                  <a:srgbClr val="0A39E6"/>
                </a:solidFill>
                <a:latin typeface="Arial"/>
                <a:ea typeface="+mn-ea"/>
                <a:cs typeface="Arial"/>
              </a:defRPr>
            </a:lvl2pPr>
            <a:lvl3pPr marL="514350" indent="-514350" algn="l" defTabSz="457148" rtl="0" eaLnBrk="1" latinLnBrk="0" hangingPunct="1">
              <a:lnSpc>
                <a:spcPct val="90000"/>
              </a:lnSpc>
              <a:spcBef>
                <a:spcPts val="500"/>
              </a:spcBef>
              <a:buFont typeface="Arial"/>
              <a:buAutoNum type="arabicPeriod"/>
              <a:defRPr lang="en-US" sz="2200" kern="1200" dirty="0" smtClean="0">
                <a:solidFill>
                  <a:srgbClr val="0A39E6"/>
                </a:solidFill>
                <a:latin typeface="Arial"/>
                <a:ea typeface="+mn-ea"/>
                <a:cs typeface="Arial"/>
              </a:defRPr>
            </a:lvl3pPr>
            <a:lvl4pPr marL="514350" indent="-514350" algn="l" defTabSz="457148" rtl="0" eaLnBrk="1" latinLnBrk="0" hangingPunct="1">
              <a:lnSpc>
                <a:spcPct val="90000"/>
              </a:lnSpc>
              <a:spcBef>
                <a:spcPts val="500"/>
              </a:spcBef>
              <a:buFont typeface="Arial"/>
              <a:buAutoNum type="arabicPeriod"/>
              <a:defRPr lang="en-US" sz="2200" kern="1200" dirty="0" smtClean="0">
                <a:solidFill>
                  <a:srgbClr val="0A39E6"/>
                </a:solidFill>
                <a:latin typeface="Arial"/>
                <a:ea typeface="+mn-ea"/>
                <a:cs typeface="Arial"/>
              </a:defRPr>
            </a:lvl4pPr>
            <a:lvl5pPr marL="514350" indent="-514350" algn="l" defTabSz="457148" rtl="0" eaLnBrk="1" latinLnBrk="0" hangingPunct="1">
              <a:lnSpc>
                <a:spcPct val="90000"/>
              </a:lnSpc>
              <a:spcBef>
                <a:spcPts val="500"/>
              </a:spcBef>
              <a:buFont typeface="Arial"/>
              <a:buAutoNum type="arabicPeriod"/>
              <a:defRPr lang="en-US" sz="2200" kern="1200" dirty="0">
                <a:solidFill>
                  <a:srgbClr val="0A39E6"/>
                </a:solidFill>
                <a:latin typeface="Arial"/>
                <a:ea typeface="+mn-ea"/>
                <a:cs typeface="Arial"/>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893763" indent="-354013">
              <a:buFont typeface="+mj-lt"/>
              <a:buAutoNum type="alphaLcParenR" startAt="9"/>
            </a:pPr>
            <a:r>
              <a:rPr lang="es-ES" spc="400" dirty="0"/>
              <a:t>2+3/2/1*3+2*3/4*6</a:t>
            </a:r>
          </a:p>
          <a:p>
            <a:pPr marL="893763" indent="-354013">
              <a:buFont typeface="+mj-lt"/>
              <a:buAutoNum type="alphaLcParenR" startAt="9"/>
            </a:pPr>
            <a:r>
              <a:rPr lang="es-ES" spc="400" dirty="0"/>
              <a:t>-3</a:t>
            </a:r>
            <a:r>
              <a:rPr lang="es-PE" spc="400" dirty="0"/>
              <a:t>^3+(9+16)^0.5</a:t>
            </a:r>
          </a:p>
          <a:p>
            <a:pPr marL="893763" indent="-354013">
              <a:buFont typeface="+mj-lt"/>
              <a:buAutoNum type="alphaLcParenR" startAt="9"/>
            </a:pPr>
            <a:r>
              <a:rPr lang="es-PE" spc="400" dirty="0"/>
              <a:t>(3+3+7*3*2+1)^0.5/7</a:t>
            </a:r>
          </a:p>
          <a:p>
            <a:pPr marL="893763" indent="-354013">
              <a:buFont typeface="+mj-lt"/>
              <a:buAutoNum type="alphaLcParenR" startAt="9"/>
            </a:pPr>
            <a:r>
              <a:rPr lang="es-PE" spc="400" dirty="0"/>
              <a:t>2^2^3-3/2/1</a:t>
            </a:r>
          </a:p>
          <a:p>
            <a:pPr marL="893763" indent="-354013">
              <a:buFont typeface="+mj-lt"/>
              <a:buAutoNum type="alphaLcParenR" startAt="9"/>
            </a:pPr>
            <a:r>
              <a:rPr lang="es-PE" spc="400" dirty="0"/>
              <a:t>3/4*4+2*(25-4^2)/3</a:t>
            </a:r>
          </a:p>
          <a:p>
            <a:pPr marL="893763" indent="-354013">
              <a:buFont typeface="+mj-lt"/>
              <a:buAutoNum type="alphaLcParenR" startAt="9"/>
            </a:pPr>
            <a:r>
              <a:rPr lang="es-PE" spc="400" dirty="0"/>
              <a:t>6*3-3*2/2</a:t>
            </a:r>
          </a:p>
          <a:p>
            <a:pPr marL="893763" indent="-354013">
              <a:buFont typeface="+mj-lt"/>
              <a:buAutoNum type="alphaLcParenR" startAt="9"/>
            </a:pPr>
            <a:r>
              <a:rPr lang="es-PE" spc="400" dirty="0"/>
              <a:t>32/4+4*5*3/2-2/1/2</a:t>
            </a:r>
          </a:p>
          <a:p>
            <a:pPr marL="893763" indent="-354013">
              <a:buFont typeface="+mj-lt"/>
              <a:buAutoNum type="alphaLcParenR" startAt="9"/>
            </a:pPr>
            <a:r>
              <a:rPr lang="es-PE" spc="400" dirty="0"/>
              <a:t>6/2*3/6+6/2/1/3^2/4*2+3</a:t>
            </a:r>
            <a:endParaRPr lang="es-ES" spc="400" dirty="0"/>
          </a:p>
          <a:p>
            <a:endParaRPr lang="es-ES" dirty="0"/>
          </a:p>
        </p:txBody>
      </p:sp>
    </p:spTree>
    <p:extLst>
      <p:ext uri="{BB962C8B-B14F-4D97-AF65-F5344CB8AC3E}">
        <p14:creationId xmlns:p14="http://schemas.microsoft.com/office/powerpoint/2010/main" val="359069367"/>
      </p:ext>
    </p:extLst>
  </p:cSld>
  <p:clrMapOvr>
    <a:masterClrMapping/>
  </p:clrMapOvr>
</p:sld>
</file>

<file path=ppt/theme/theme1.xml><?xml version="1.0" encoding="utf-8"?>
<a:theme xmlns:a="http://schemas.openxmlformats.org/drawingml/2006/main" name="SENAT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ENATI">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11299</TotalTime>
  <Words>1632</Words>
  <Application>Microsoft Office PowerPoint</Application>
  <PresentationFormat>Presentación en pantalla (16:9)</PresentationFormat>
  <Paragraphs>138</Paragraphs>
  <Slides>49</Slides>
  <Notes>4</Notes>
  <HiddenSlides>0</HiddenSlides>
  <MMClips>7</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49</vt:i4>
      </vt:variant>
    </vt:vector>
  </HeadingPairs>
  <TitlesOfParts>
    <vt:vector size="61" baseType="lpstr">
      <vt:lpstr>.AppleSystemUIFont</vt:lpstr>
      <vt:lpstr>Arial</vt:lpstr>
      <vt:lpstr>Arial Rounded MT Bold</vt:lpstr>
      <vt:lpstr>Calibri</vt:lpstr>
      <vt:lpstr>Eurostile</vt:lpstr>
      <vt:lpstr>Montserrat</vt:lpstr>
      <vt:lpstr>Open Sans</vt:lpstr>
      <vt:lpstr>Segoe UI</vt:lpstr>
      <vt:lpstr>Söhne</vt:lpstr>
      <vt:lpstr>Wingdings</vt:lpstr>
      <vt:lpstr>SENATI</vt:lpstr>
      <vt:lpstr>1_SENATI</vt:lpstr>
      <vt:lpstr>Presentación de PowerPoint</vt:lpstr>
      <vt:lpstr>Presentación de PowerPoint</vt:lpstr>
      <vt:lpstr>Presentación de PowerPoint</vt:lpstr>
      <vt:lpstr>Instalación de Python</vt:lpstr>
      <vt:lpstr>IDE por defecto, El IDLE</vt:lpstr>
      <vt:lpstr>El Interprete y su entorno</vt:lpstr>
      <vt:lpstr>Usando el Interprete de Python</vt:lpstr>
      <vt:lpstr>Ejemplos para pasarla bien en el Shell de Python</vt:lpstr>
      <vt:lpstr>Ejercicios sobre Operadores Aritméticos</vt:lpstr>
      <vt:lpstr>Invocando al Interprete de Python</vt:lpstr>
      <vt:lpstr>CONSOLA DE PYTHON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Estructura condicional simple (if)</vt:lpstr>
      <vt:lpstr>Estructura condicional compuesta o doble (if-else)</vt:lpstr>
      <vt:lpstr>Estructura condicional múltiple (if-elif-else) </vt:lpstr>
      <vt:lpstr>Estructura condicional anidada (if-if-else-else) </vt:lpstr>
      <vt:lpstr>Estructura condicional combinadas (if and if or if not if else)  </vt:lpstr>
      <vt:lpstr>¿SABIAS QUE?</vt:lpstr>
      <vt:lpstr>¿SWITCH?</vt:lpstr>
      <vt:lpstr>¿SWITCH?</vt:lpstr>
      <vt:lpstr>Manejo de una estructura condicional anidada</vt:lpstr>
      <vt:lpstr>Manejo de una estructura condicional anidada</vt:lpstr>
      <vt:lpstr>¿Qué es estructura repetitivas?</vt:lpstr>
      <vt:lpstr>Presentación de PowerPoint</vt:lpstr>
      <vt:lpstr>¿Qué es estructura repetitivas?</vt:lpstr>
      <vt:lpstr>Uso de la estructura de control “FOR”</vt:lpstr>
      <vt:lpstr>ESTRUCTURA FOR: Break y Continue</vt:lpstr>
      <vt:lpstr>BREAK</vt:lpstr>
      <vt:lpstr>Uso de la estructura de control “While”</vt:lpstr>
      <vt:lpstr>Uso de la estructura de control “Do-While”</vt:lpstr>
      <vt:lpstr>Presentación de PowerPoint</vt:lpstr>
      <vt:lpstr>Contadores y Acumuladores</vt:lpstr>
      <vt:lpstr>Presentación de PowerPoint</vt:lpstr>
      <vt:lpstr>Presentación de PowerPoint</vt:lpstr>
      <vt:lpstr>Presentación de PowerPoint</vt:lpstr>
      <vt:lpstr>¿Dónde se utiliza los acumuladores o controladores?</vt:lpstr>
      <vt:lpstr>https://kahoot.it/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dc:creator>
  <cp:lastModifiedBy>Gabriel Ojitos Landa</cp:lastModifiedBy>
  <cp:revision>546</cp:revision>
  <dcterms:created xsi:type="dcterms:W3CDTF">2017-10-02T17:49:11Z</dcterms:created>
  <dcterms:modified xsi:type="dcterms:W3CDTF">2024-02-20T16:16:07Z</dcterms:modified>
</cp:coreProperties>
</file>